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
- https://vehiclesystemslab.com/about.html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https://vehiclesystemslab.com/about.html
- https://vehiclesystemslab.com/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
- https://vehiclesystemslab.com/about.html
- Internal VSL project records supplied by the laboratory,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https://vehiclesystemslab.com/madre-h360-accelerated-computing.html
- https://vehiclesystemslab.com/crlp/
- https://vehiclesystemslab.com/xri/
- Internal VSL NB-CX1 regression record,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https://vehiclesystemslab.com/madre-h360-accelerated-computing.html
- https://vehiclesystemslab.com/crlp/
- https://vehiclesystemslab.com/xri/
- https://vehiclesystemslab.com/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https://vehiclesystemslab.com/vehicle-madre.html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https://vehiclesystemslab.com/vehicle-synthetic-humans.html
- https://vehiclesystemslab.com/madre-h360-accelerated-computing.html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https://vehiclesystemslab.com/madre-h360-accelerated-computing.html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https://vehiclesystemslab.com/crlp/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NB-CX1 records through 7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https://vehiclesystemslab.com/xri/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EXP17 / ERC / IBM Quantum research records,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PCC project direction,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CPB_PROJECT_GENESIS_v0.1 direction, August-September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https://vehiclesystemslab.com/vehicle-supra.html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https://vehiclesystemslab.com/vehicle-odi.html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https://vehiclesystemslab.com/vehicle-cps.html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https://vehiclesystemslab.com/vehicle-access.html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https://vehiclesystemslab.com/tensioncup/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AuraViva prototype records through 5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H360 Mobile / White Frontend / Ops project records, August-September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Internal VSL HÉROE FALLADO project records,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https://vehiclesystemslab.com/about.html
- Internal VSL research-methodology direction.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
- Internal VSL cloud and quantum project records,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VSL deck architecture decision, September 2026.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https://vehiclesystemslab.com/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SL_WHITE">
    <p:bg>
      <p:bgPr>
        <a:solidFill>
          <a:srgbClr val="F8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146304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30" kern="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VEHICLE SYSTEMS LAB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458200" y="146304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20" spc="80" kern="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RESEARCH &amp; SYSTEMS PORTFOLIO / 2026</a:t>
            </a:r>
            <a:endParaRPr lang="en-US" sz="820" dirty="0"/>
          </a:p>
        </p:txBody>
      </p:sp>
      <p:sp>
        <p:nvSpPr>
          <p:cNvPr id="5" name="Shape 3"/>
          <p:cNvSpPr/>
          <p:nvPr/>
        </p:nvSpPr>
        <p:spPr>
          <a:xfrm>
            <a:off x="566928" y="6510528"/>
            <a:ext cx="11045952" cy="0"/>
          </a:xfrm>
          <a:prstGeom prst="line">
            <a:avLst/>
          </a:prstGeom>
          <a:noFill/>
          <a:ln w="8890">
            <a:solidFill>
              <a:srgbClr val="D9E5E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" TargetMode="External"/><Relationship Id="rId2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vehicle-madre.html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vehicle-synthetic-humans.html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madre-h360-accelerated-computing.html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crlp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xri/" TargetMode="External"/><Relationship Id="rId2" Type="http://schemas.openxmlformats.org/officeDocument/2006/relationships/image" Target="../media/image-1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vehicle-supra.html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vehicle-odi.html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vehicle-cps.html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vehicle-access.html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tensioncup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vehiclesystemslab.com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B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 w="12700">
            <a:solidFill>
              <a:srgbClr val="F8FBF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1051560"/>
            <a:ext cx="4069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VEHICLE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SYSTEMS LAB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651760"/>
            <a:ext cx="3886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Research &amp; Systems Portfolio 2026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76656" y="3255264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Building auditable intelligence for complex worlds.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676656" y="4416552"/>
            <a:ext cx="3703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Independent architectures · simulations · evidence · human review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76656" y="5175504"/>
            <a:ext cx="150876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8096" y="5225796"/>
            <a:ext cx="1325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SEPTEMBER 2026</a:t>
            </a:r>
            <a:endParaRPr lang="en-US" sz="850" dirty="0"/>
          </a:p>
        </p:txBody>
      </p:sp>
      <p:sp>
        <p:nvSpPr>
          <p:cNvPr id="9" name="Text 7">
            <a:hlinkClick r:id="rId1" tooltip=""/>
          </p:cNvPr>
          <p:cNvSpPr/>
          <p:nvPr/>
        </p:nvSpPr>
        <p:spPr>
          <a:xfrm>
            <a:off x="676656" y="573328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754880" y="530352"/>
            <a:ext cx="6876288" cy="5715000"/>
          </a:xfrm>
          <a:prstGeom prst="roundRect">
            <a:avLst>
              <a:gd name="adj" fmla="val 1120"/>
            </a:avLst>
          </a:prstGeom>
          <a:solidFill>
            <a:srgbClr val="FFFFFF"/>
          </a:solidFill>
          <a:ln w="11430">
            <a:solidFill>
              <a:srgbClr val="D9E5EF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0000"/>
              </a:srgbClr>
            </a:outerShdw>
          </a:effectLst>
        </p:spPr>
      </p:sp>
      <p:pic>
        <p:nvPicPr>
          <p:cNvPr id="11" name="Image 0" descr="/mnt/data/vsl_master_work/assets/01_ecosystem.png">    </p:cNvPr>
          <p:cNvPicPr>
            <a:picLocks noChangeAspect="1"/>
          </p:cNvPicPr>
          <p:nvPr/>
        </p:nvPicPr>
        <p:blipFill>
          <a:blip r:embed="rId2"/>
          <a:srcRect l="16105" r="16105" t="0" b="0"/>
          <a:stretch/>
        </p:blipFill>
        <p:spPr>
          <a:xfrm>
            <a:off x="4773168" y="548640"/>
            <a:ext cx="6839712" cy="567842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360920" y="6382512"/>
            <a:ext cx="4251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spc="120" kern="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SCIENCE · RESPONSIBILITY · PASSION</a:t>
            </a:r>
            <a:endParaRPr lang="en-US" sz="8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10378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One laboratory. One coherent research architecture.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640080" y="1124712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VSL treats software, data, autonomy, physical systems and human interaction as parts of the same auditable systems problem.</a:t>
            </a:r>
            <a:endParaRPr lang="en-US" sz="1220" dirty="0"/>
          </a:p>
        </p:txBody>
      </p:sp>
      <p:sp>
        <p:nvSpPr>
          <p:cNvPr id="4" name="Text 2"/>
          <p:cNvSpPr/>
          <p:nvPr/>
        </p:nvSpPr>
        <p:spPr>
          <a:xfrm>
            <a:off x="658368" y="16642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question behind the portfolio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658368" y="197510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Can a complex system remain observable, testable and reviewable while it grows across domains?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800600" y="1682496"/>
            <a:ext cx="297180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946904" y="1847088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65776" y="1965960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81965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STRUCTURE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0" y="2139696"/>
            <a:ext cx="21031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Finite layers, nodes, attractors and explicit interfaces keep complexity legible.</a:t>
            </a:r>
            <a:endParaRPr lang="en-US" sz="980" dirty="0"/>
          </a:p>
        </p:txBody>
      </p:sp>
      <p:sp>
        <p:nvSpPr>
          <p:cNvPr id="11" name="Shape 9"/>
          <p:cNvSpPr/>
          <p:nvPr/>
        </p:nvSpPr>
        <p:spPr>
          <a:xfrm>
            <a:off x="7936992" y="1682496"/>
            <a:ext cx="297180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083296" y="1847088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02168" y="1965960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22792" y="181965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622792" y="2139696"/>
            <a:ext cx="21031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Claims are separated from inference, hypothesis and unknowns; experiments remain falsifiable.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4800600" y="3383280"/>
            <a:ext cx="297180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946904" y="354787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65776" y="3666744"/>
            <a:ext cx="182880" cy="182880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0" y="35204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CONTROL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486400" y="3840480"/>
            <a:ext cx="21031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Human review, authorization boundaries and recovery paths are designed into high-stakes actions.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7936992" y="3383280"/>
            <a:ext cx="297180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083296" y="354787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02168" y="3666744"/>
            <a:ext cx="182880" cy="182880"/>
          </a:xfrm>
          <a:prstGeom prst="ellipse">
            <a:avLst/>
          </a:prstGeom>
          <a:solidFill>
            <a:srgbClr val="7458C4"/>
          </a:solidFill>
          <a:ln w="12700">
            <a:solidFill>
              <a:srgbClr val="7458C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622792" y="35204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TRANSFER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22792" y="3840480"/>
            <a:ext cx="21031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One architecture can produce specialized research lines without pretending every domain is the same.</a:t>
            </a:r>
            <a:endParaRPr lang="en-US" sz="980" dirty="0"/>
          </a:p>
        </p:txBody>
      </p:sp>
      <p:sp>
        <p:nvSpPr>
          <p:cNvPr id="26" name="Shape 24"/>
          <p:cNvSpPr/>
          <p:nvPr/>
        </p:nvSpPr>
        <p:spPr>
          <a:xfrm>
            <a:off x="658368" y="5074920"/>
            <a:ext cx="10314432" cy="0"/>
          </a:xfrm>
          <a:prstGeom prst="line">
            <a:avLst/>
          </a:prstGeom>
          <a:noFill/>
          <a:ln w="12700">
            <a:solidFill>
              <a:srgbClr val="D9E5E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5303520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90" kern="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RESPONSIBILITY COMMITMENT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3200400" y="5266944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25% of attributable positive net profit from large-enterprise clients · 7% from other clients · funded from VSL resources, not as a customer surcharge.</a:t>
            </a:r>
            <a:endParaRPr lang="en-US" sz="1020" dirty="0"/>
          </a:p>
        </p:txBody>
      </p:sp>
      <p:sp>
        <p:nvSpPr>
          <p:cNvPr id="29" name="Text 27"/>
          <p:cNvSpPr/>
          <p:nvPr/>
        </p:nvSpPr>
        <p:spPr>
          <a:xfrm>
            <a:off x="640080" y="623620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spc="50" kern="0" dirty="0">
                <a:solidFill>
                  <a:srgbClr val="7B8EA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Core framework: Borda Milan Pyramid · VSL separates evidence, inference, proposal, estimate and unknown.</a:t>
            </a:r>
            <a:endParaRPr lang="en-US" sz="8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VSL portfolio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698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Projects are grouped by function, not by marketing category. Status labels show what is public, internal, experimental or conceptual.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627632"/>
            <a:ext cx="2596896" cy="4224528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810512"/>
            <a:ext cx="2304288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1860804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CORE &amp; HUMAN SYSTEMS</a:t>
            </a:r>
            <a:endParaRPr lang="en-US" sz="850" dirty="0"/>
          </a:p>
        </p:txBody>
      </p:sp>
      <p:sp>
        <p:nvSpPr>
          <p:cNvPr id="7" name="Shape 5"/>
          <p:cNvSpPr/>
          <p:nvPr/>
        </p:nvSpPr>
        <p:spPr>
          <a:xfrm>
            <a:off x="841248" y="2478024"/>
            <a:ext cx="146304" cy="14630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78992" y="2423160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MADRE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1078992" y="2761488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41248" y="3099816"/>
            <a:ext cx="146304" cy="14630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8992" y="304495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/ Synthetic Humans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1078992" y="3383280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1248" y="3721608"/>
            <a:ext cx="146304" cy="14630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78992" y="366674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MADRE-H360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1078992" y="4005072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1248" y="4343400"/>
            <a:ext cx="146304" cy="14630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78992" y="428853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AuraViva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1078992" y="4626864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1248" y="4965192"/>
            <a:ext cx="146304" cy="14630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78992" y="491032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Mobile</a:t>
            </a:r>
            <a:endParaRPr lang="en-US" sz="1060" dirty="0"/>
          </a:p>
        </p:txBody>
      </p:sp>
      <p:sp>
        <p:nvSpPr>
          <p:cNvPr id="21" name="Shape 19"/>
          <p:cNvSpPr/>
          <p:nvPr/>
        </p:nvSpPr>
        <p:spPr>
          <a:xfrm>
            <a:off x="1078992" y="5248656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20440" y="1627632"/>
            <a:ext cx="2596896" cy="4224528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666744" y="1810512"/>
            <a:ext cx="2304288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758184" y="1860804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&amp; CONTROL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3703320" y="2478024"/>
            <a:ext cx="146304" cy="146304"/>
          </a:xfrm>
          <a:prstGeom prst="ellipse">
            <a:avLst/>
          </a:prstGeom>
          <a:solidFill>
            <a:srgbClr val="7458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941064" y="2423160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CRLP</a:t>
            </a:r>
            <a:endParaRPr lang="en-US" sz="1060" dirty="0"/>
          </a:p>
        </p:txBody>
      </p:sp>
      <p:sp>
        <p:nvSpPr>
          <p:cNvPr id="27" name="Shape 25"/>
          <p:cNvSpPr/>
          <p:nvPr/>
        </p:nvSpPr>
        <p:spPr>
          <a:xfrm>
            <a:off x="3941064" y="2761488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03320" y="3099816"/>
            <a:ext cx="146304" cy="146304"/>
          </a:xfrm>
          <a:prstGeom prst="ellipse">
            <a:avLst/>
          </a:prstGeom>
          <a:solidFill>
            <a:srgbClr val="7458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941064" y="304495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NIRVANA-BORDA / NB-CX1</a:t>
            </a:r>
            <a:endParaRPr lang="en-US" sz="1060" dirty="0"/>
          </a:p>
        </p:txBody>
      </p:sp>
      <p:sp>
        <p:nvSpPr>
          <p:cNvPr id="30" name="Shape 28"/>
          <p:cNvSpPr/>
          <p:nvPr/>
        </p:nvSpPr>
        <p:spPr>
          <a:xfrm>
            <a:off x="3941064" y="3383280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703320" y="3721608"/>
            <a:ext cx="146304" cy="146304"/>
          </a:xfrm>
          <a:prstGeom prst="ellipse">
            <a:avLst/>
          </a:prstGeom>
          <a:solidFill>
            <a:srgbClr val="7458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941064" y="366674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VSL-XRI</a:t>
            </a:r>
            <a:endParaRPr lang="en-US" sz="1060" dirty="0"/>
          </a:p>
        </p:txBody>
      </p:sp>
      <p:sp>
        <p:nvSpPr>
          <p:cNvPr id="33" name="Shape 31"/>
          <p:cNvSpPr/>
          <p:nvPr/>
        </p:nvSpPr>
        <p:spPr>
          <a:xfrm>
            <a:off x="3941064" y="4005072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03320" y="4343400"/>
            <a:ext cx="146304" cy="146304"/>
          </a:xfrm>
          <a:prstGeom prst="ellipse">
            <a:avLst/>
          </a:prstGeom>
          <a:solidFill>
            <a:srgbClr val="7458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941064" y="428853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CPB / Bureau</a:t>
            </a:r>
            <a:endParaRPr lang="en-US" sz="1060" dirty="0"/>
          </a:p>
        </p:txBody>
      </p:sp>
      <p:sp>
        <p:nvSpPr>
          <p:cNvPr id="36" name="Shape 34"/>
          <p:cNvSpPr/>
          <p:nvPr/>
        </p:nvSpPr>
        <p:spPr>
          <a:xfrm>
            <a:off x="3941064" y="4626864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03320" y="4965192"/>
            <a:ext cx="146304" cy="146304"/>
          </a:xfrm>
          <a:prstGeom prst="ellipse">
            <a:avLst/>
          </a:prstGeom>
          <a:solidFill>
            <a:srgbClr val="7458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941064" y="491032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ACCESS</a:t>
            </a:r>
            <a:endParaRPr lang="en-US" sz="1060" dirty="0"/>
          </a:p>
        </p:txBody>
      </p:sp>
      <p:sp>
        <p:nvSpPr>
          <p:cNvPr id="39" name="Shape 37"/>
          <p:cNvSpPr/>
          <p:nvPr/>
        </p:nvSpPr>
        <p:spPr>
          <a:xfrm>
            <a:off x="3941064" y="5248656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82512" y="1627632"/>
            <a:ext cx="2596896" cy="4224528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5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6528816" y="1810512"/>
            <a:ext cx="2304288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620256" y="1860804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PHYSICAL &amp; SCIENTIFIC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6565392" y="2478024"/>
            <a:ext cx="146304" cy="146304"/>
          </a:xfrm>
          <a:prstGeom prst="ellipse">
            <a:avLst/>
          </a:prstGeom>
          <a:solidFill>
            <a:srgbClr val="16836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803136" y="2423160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EXP17 / ERC → QPU</a:t>
            </a:r>
            <a:endParaRPr lang="en-US" sz="1060" dirty="0"/>
          </a:p>
        </p:txBody>
      </p:sp>
      <p:sp>
        <p:nvSpPr>
          <p:cNvPr id="45" name="Shape 43"/>
          <p:cNvSpPr/>
          <p:nvPr/>
        </p:nvSpPr>
        <p:spPr>
          <a:xfrm>
            <a:off x="6803136" y="2761488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565392" y="3099816"/>
            <a:ext cx="146304" cy="146304"/>
          </a:xfrm>
          <a:prstGeom prst="ellipse">
            <a:avLst/>
          </a:prstGeom>
          <a:solidFill>
            <a:srgbClr val="16836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803136" y="304495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PCC</a:t>
            </a:r>
            <a:endParaRPr lang="en-US" sz="1060" dirty="0"/>
          </a:p>
        </p:txBody>
      </p:sp>
      <p:sp>
        <p:nvSpPr>
          <p:cNvPr id="48" name="Shape 46"/>
          <p:cNvSpPr/>
          <p:nvPr/>
        </p:nvSpPr>
        <p:spPr>
          <a:xfrm>
            <a:off x="6803136" y="3383280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565392" y="3721608"/>
            <a:ext cx="146304" cy="146304"/>
          </a:xfrm>
          <a:prstGeom prst="ellipse">
            <a:avLst/>
          </a:prstGeom>
          <a:solidFill>
            <a:srgbClr val="16836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803136" y="366674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SUPRA</a:t>
            </a:r>
            <a:endParaRPr lang="en-US" sz="1060" dirty="0"/>
          </a:p>
        </p:txBody>
      </p:sp>
      <p:sp>
        <p:nvSpPr>
          <p:cNvPr id="51" name="Shape 49"/>
          <p:cNvSpPr/>
          <p:nvPr/>
        </p:nvSpPr>
        <p:spPr>
          <a:xfrm>
            <a:off x="6803136" y="4005072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565392" y="4343400"/>
            <a:ext cx="146304" cy="146304"/>
          </a:xfrm>
          <a:prstGeom prst="ellipse">
            <a:avLst/>
          </a:prstGeom>
          <a:solidFill>
            <a:srgbClr val="16836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803136" y="428853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ODI</a:t>
            </a:r>
            <a:endParaRPr lang="en-US" sz="1060" dirty="0"/>
          </a:p>
        </p:txBody>
      </p:sp>
      <p:sp>
        <p:nvSpPr>
          <p:cNvPr id="54" name="Shape 52"/>
          <p:cNvSpPr/>
          <p:nvPr/>
        </p:nvSpPr>
        <p:spPr>
          <a:xfrm>
            <a:off x="6803136" y="4626864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565392" y="4965192"/>
            <a:ext cx="146304" cy="146304"/>
          </a:xfrm>
          <a:prstGeom prst="ellipse">
            <a:avLst/>
          </a:prstGeom>
          <a:solidFill>
            <a:srgbClr val="16836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803136" y="491032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CPS</a:t>
            </a:r>
            <a:endParaRPr lang="en-US" sz="1060" dirty="0"/>
          </a:p>
        </p:txBody>
      </p:sp>
      <p:sp>
        <p:nvSpPr>
          <p:cNvPr id="57" name="Shape 55"/>
          <p:cNvSpPr/>
          <p:nvPr/>
        </p:nvSpPr>
        <p:spPr>
          <a:xfrm>
            <a:off x="6803136" y="5248656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244584" y="1627632"/>
            <a:ext cx="2596896" cy="4224528"/>
          </a:xfrm>
          <a:prstGeom prst="roundRect">
            <a:avLst>
              <a:gd name="adj" fmla="val 211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5000"/>
              </a:srgbClr>
            </a:outerShdw>
          </a:effectLst>
        </p:spPr>
      </p:sp>
      <p:sp>
        <p:nvSpPr>
          <p:cNvPr id="59" name="Shape 57"/>
          <p:cNvSpPr/>
          <p:nvPr/>
        </p:nvSpPr>
        <p:spPr>
          <a:xfrm>
            <a:off x="9390888" y="1810512"/>
            <a:ext cx="2304288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9482328" y="1860804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APPLIED &amp; CULTURAL</a:t>
            </a:r>
            <a:endParaRPr lang="en-US" sz="850" dirty="0"/>
          </a:p>
        </p:txBody>
      </p:sp>
      <p:sp>
        <p:nvSpPr>
          <p:cNvPr id="61" name="Shape 59"/>
          <p:cNvSpPr/>
          <p:nvPr/>
        </p:nvSpPr>
        <p:spPr>
          <a:xfrm>
            <a:off x="9427464" y="2478024"/>
            <a:ext cx="146304" cy="146304"/>
          </a:xfrm>
          <a:prstGeom prst="ellipse">
            <a:avLst/>
          </a:prstGeom>
          <a:solidFill>
            <a:srgbClr val="B58A2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9665208" y="2423160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TensionCup Pro</a:t>
            </a:r>
            <a:endParaRPr lang="en-US" sz="1060" dirty="0"/>
          </a:p>
        </p:txBody>
      </p:sp>
      <p:sp>
        <p:nvSpPr>
          <p:cNvPr id="63" name="Shape 61"/>
          <p:cNvSpPr/>
          <p:nvPr/>
        </p:nvSpPr>
        <p:spPr>
          <a:xfrm>
            <a:off x="9665208" y="2761488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427464" y="3099816"/>
            <a:ext cx="146304" cy="146304"/>
          </a:xfrm>
          <a:prstGeom prst="ellipse">
            <a:avLst/>
          </a:prstGeom>
          <a:solidFill>
            <a:srgbClr val="B58A2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665208" y="3044952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HÉROE FALLADO</a:t>
            </a:r>
            <a:endParaRPr lang="en-US" sz="1060" dirty="0"/>
          </a:p>
        </p:txBody>
      </p:sp>
      <p:sp>
        <p:nvSpPr>
          <p:cNvPr id="66" name="Shape 64"/>
          <p:cNvSpPr/>
          <p:nvPr/>
        </p:nvSpPr>
        <p:spPr>
          <a:xfrm>
            <a:off x="9665208" y="3383280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427464" y="3721608"/>
            <a:ext cx="146304" cy="146304"/>
          </a:xfrm>
          <a:prstGeom prst="ellipse">
            <a:avLst/>
          </a:prstGeom>
          <a:solidFill>
            <a:srgbClr val="B58A2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9665208" y="3666744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Research Pipeline</a:t>
            </a:r>
            <a:endParaRPr lang="en-US" sz="1060" dirty="0"/>
          </a:p>
        </p:txBody>
      </p:sp>
      <p:sp>
        <p:nvSpPr>
          <p:cNvPr id="69" name="Shape 67"/>
          <p:cNvSpPr/>
          <p:nvPr/>
        </p:nvSpPr>
        <p:spPr>
          <a:xfrm>
            <a:off x="9665208" y="4005072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427464" y="4343400"/>
            <a:ext cx="146304" cy="146304"/>
          </a:xfrm>
          <a:prstGeom prst="ellipse">
            <a:avLst/>
          </a:prstGeom>
          <a:solidFill>
            <a:srgbClr val="B58A2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9665208" y="4288536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Restricted lines</a:t>
            </a:r>
            <a:endParaRPr lang="en-US" sz="1060" dirty="0"/>
          </a:p>
        </p:txBody>
      </p:sp>
      <p:sp>
        <p:nvSpPr>
          <p:cNvPr id="72" name="Shape 70"/>
          <p:cNvSpPr/>
          <p:nvPr/>
        </p:nvSpPr>
        <p:spPr>
          <a:xfrm>
            <a:off x="9665208" y="4626864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427464" y="4965192"/>
            <a:ext cx="146304" cy="146304"/>
          </a:xfrm>
          <a:prstGeom prst="ellipse">
            <a:avLst/>
          </a:prstGeom>
          <a:solidFill>
            <a:srgbClr val="B58A2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9665208" y="491032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Custom systems</a:t>
            </a:r>
            <a:endParaRPr lang="en-US" sz="1060" dirty="0"/>
          </a:p>
        </p:txBody>
      </p:sp>
      <p:sp>
        <p:nvSpPr>
          <p:cNvPr id="75" name="Shape 73"/>
          <p:cNvSpPr/>
          <p:nvPr/>
        </p:nvSpPr>
        <p:spPr>
          <a:xfrm>
            <a:off x="9665208" y="5248656"/>
            <a:ext cx="1783080" cy="0"/>
          </a:xfrm>
          <a:prstGeom prst="line">
            <a:avLst/>
          </a:prstGeom>
          <a:noFill/>
          <a:ln w="7620">
            <a:solidFill>
              <a:srgbClr val="E8EFF4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58368" y="5998464"/>
            <a:ext cx="169164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749808" y="604875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/ DEMONSTRATED</a:t>
            </a:r>
            <a:endParaRPr lang="en-US" sz="850" dirty="0"/>
          </a:p>
        </p:txBody>
      </p:sp>
      <p:sp>
        <p:nvSpPr>
          <p:cNvPr id="78" name="Shape 76"/>
          <p:cNvSpPr/>
          <p:nvPr/>
        </p:nvSpPr>
        <p:spPr>
          <a:xfrm>
            <a:off x="2487168" y="5998464"/>
            <a:ext cx="141732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2578608" y="604875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ACTIVE RESEARCH</a:t>
            </a:r>
            <a:endParaRPr lang="en-US" sz="850" dirty="0"/>
          </a:p>
        </p:txBody>
      </p:sp>
      <p:sp>
        <p:nvSpPr>
          <p:cNvPr id="80" name="Shape 78"/>
          <p:cNvSpPr/>
          <p:nvPr/>
        </p:nvSpPr>
        <p:spPr>
          <a:xfrm>
            <a:off x="4050792" y="5998464"/>
            <a:ext cx="1051560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4142232" y="6048756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INTERNAL</a:t>
            </a:r>
            <a:endParaRPr lang="en-US" sz="850" dirty="0"/>
          </a:p>
        </p:txBody>
      </p:sp>
      <p:sp>
        <p:nvSpPr>
          <p:cNvPr id="82" name="Shape 80"/>
          <p:cNvSpPr/>
          <p:nvPr/>
        </p:nvSpPr>
        <p:spPr>
          <a:xfrm>
            <a:off x="5248656" y="5998464"/>
            <a:ext cx="1051560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340096" y="6048756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CONCEPT</a:t>
            </a:r>
            <a:endParaRPr lang="en-US" sz="850" dirty="0"/>
          </a:p>
        </p:txBody>
      </p:sp>
      <p:sp>
        <p:nvSpPr>
          <p:cNvPr id="84" name="Text 82"/>
          <p:cNvSpPr/>
          <p:nvPr/>
        </p:nvSpPr>
        <p:spPr>
          <a:xfrm>
            <a:off x="6537960" y="601675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Status is project-specific and does not imply external certification or adoption.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snapshot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698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portfolio is credible only when scale, validation and limitations are visible at the same time.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719072"/>
            <a:ext cx="214884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04672" y="1837944"/>
            <a:ext cx="1856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100M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04672" y="2212848"/>
            <a:ext cx="185623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v1 synthetic records preserved read-only</a:t>
            </a:r>
            <a:endParaRPr lang="en-US" sz="880" dirty="0"/>
          </a:p>
        </p:txBody>
      </p:sp>
      <p:sp>
        <p:nvSpPr>
          <p:cNvPr id="7" name="Shape 5"/>
          <p:cNvSpPr/>
          <p:nvPr/>
        </p:nvSpPr>
        <p:spPr>
          <a:xfrm>
            <a:off x="2962656" y="1719072"/>
            <a:ext cx="214884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108960" y="1837944"/>
            <a:ext cx="1856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1,000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108960" y="2212848"/>
            <a:ext cx="185623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Controlled H360 batches; inventory audit found 0 missing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5266944" y="1719072"/>
            <a:ext cx="214884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413248" y="1837944"/>
            <a:ext cx="1856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 / 17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413248" y="2212848"/>
            <a:ext cx="185623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CRLP final composite checks in live pre-production evidence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7571232" y="1719072"/>
            <a:ext cx="2148840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17536" y="1837944"/>
            <a:ext cx="1856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89 / 89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717536" y="2212848"/>
            <a:ext cx="185623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XRI internal checks including adversarial controls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9875520" y="1719072"/>
            <a:ext cx="1664208" cy="86868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0021824" y="1837944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204 / 204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0021824" y="2212848"/>
            <a:ext cx="1371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NB-CX1 latest core regression after MARKET-CAL-002 (internal)</a:t>
            </a:r>
            <a:endParaRPr lang="en-US" sz="880" dirty="0"/>
          </a:p>
        </p:txBody>
      </p:sp>
      <p:sp>
        <p:nvSpPr>
          <p:cNvPr id="19" name="Text 17"/>
          <p:cNvSpPr/>
          <p:nvPr/>
        </p:nvSpPr>
        <p:spPr>
          <a:xfrm>
            <a:off x="658368" y="2953512"/>
            <a:ext cx="4251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What these numbers do - and do not - mean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8368" y="3520440"/>
            <a:ext cx="516636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3685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23544" y="3803904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44168" y="365760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Demonstrated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344168" y="39776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CRLP has live single-host pre-production evidence; SUPRA/ODI/CPS have browser-based demos; ACCESS is an open release.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6144768" y="3520440"/>
            <a:ext cx="516636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291072" y="3685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9944" y="3803904"/>
            <a:ext cx="182880" cy="182880"/>
          </a:xfrm>
          <a:prstGeom prst="ellipse">
            <a:avLst/>
          </a:prstGeom>
          <a:solidFill>
            <a:srgbClr val="7458C4"/>
          </a:solidFill>
          <a:ln w="12700">
            <a:solidFill>
              <a:srgbClr val="7458C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30568" y="365760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Internally validated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830568" y="39776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XRI and NB-CX1 carry laboratory regression/audit results. These are not independent third-party certifications.</a:t>
            </a:r>
            <a:endParaRPr lang="en-US" sz="980" dirty="0"/>
          </a:p>
        </p:txBody>
      </p:sp>
      <p:sp>
        <p:nvSpPr>
          <p:cNvPr id="30" name="Shape 28"/>
          <p:cNvSpPr/>
          <p:nvPr/>
        </p:nvSpPr>
        <p:spPr>
          <a:xfrm>
            <a:off x="658368" y="4663440"/>
            <a:ext cx="516636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04672" y="4828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23544" y="4946904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44168" y="480060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Preserved research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344168" y="51206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v1 remains useful for bounded data, storage, lineage and governance experiments while v2 restarts the life-course architecture.</a:t>
            </a:r>
            <a:endParaRPr lang="en-US" sz="980" dirty="0"/>
          </a:p>
        </p:txBody>
      </p:sp>
      <p:sp>
        <p:nvSpPr>
          <p:cNvPr id="35" name="Shape 33"/>
          <p:cNvSpPr/>
          <p:nvPr/>
        </p:nvSpPr>
        <p:spPr>
          <a:xfrm>
            <a:off x="6144768" y="4663440"/>
            <a:ext cx="516636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6291072" y="4828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409944" y="4946904"/>
            <a:ext cx="182880" cy="182880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830568" y="480060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Still experimental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830568" y="51206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PCC, CPB and the EXP17→QPU path are active research directions. Their strongest claims must remain hypotheses until the corresponding tests are complete.</a:t>
            </a:r>
            <a:endParaRPr lang="en-US" sz="9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Ambition without inflated claims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698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Every project is presented at its actual evidence level. This is part of the product, not a disclaimer added later.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685800" y="160020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WHAT WE CAN SAY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236208" y="160020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C24F4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WHAT WE WILL NOT SAY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58368" y="1965960"/>
            <a:ext cx="507492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213055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23544" y="2249424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44168" y="21031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344168" y="24231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 data architecture; not real persons, sentience or clinical validity.</a:t>
            </a:r>
            <a:endParaRPr lang="en-US" sz="980" dirty="0"/>
          </a:p>
        </p:txBody>
      </p:sp>
      <p:sp>
        <p:nvSpPr>
          <p:cNvPr id="11" name="Shape 9"/>
          <p:cNvSpPr/>
          <p:nvPr/>
        </p:nvSpPr>
        <p:spPr>
          <a:xfrm>
            <a:off x="658368" y="3200400"/>
            <a:ext cx="507492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04672" y="336499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23544" y="3483864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44168" y="333756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CRLP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344168" y="36576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Pre-production single-host evidence; not production certification or enterprise-wide no-bypass proof.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658368" y="4434840"/>
            <a:ext cx="507492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4672" y="45994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23544" y="4718304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44168" y="45720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XRI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344168" y="489204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Path-dependent acquired state; not a claim of consciousness.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6144768" y="1965960"/>
            <a:ext cx="53949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91072" y="213055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9944" y="2249424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30568" y="210312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EXP17 / QPU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830568" y="2423160"/>
            <a:ext cx="4526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Quantum execution is a research instrument; not proof of extra physical dimensions.</a:t>
            </a:r>
            <a:endParaRPr lang="en-US" sz="980" dirty="0"/>
          </a:p>
        </p:txBody>
      </p:sp>
      <p:sp>
        <p:nvSpPr>
          <p:cNvPr id="26" name="Shape 24"/>
          <p:cNvSpPr/>
          <p:nvPr/>
        </p:nvSpPr>
        <p:spPr>
          <a:xfrm>
            <a:off x="6144768" y="3200400"/>
            <a:ext cx="53949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291072" y="336499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09944" y="3483864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30568" y="333756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PCC / CPB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830568" y="3657600"/>
            <a:ext cx="4526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Architecture and research programs in development; not deployed infrastructure.</a:t>
            </a:r>
            <a:endParaRPr lang="en-US" sz="980" dirty="0"/>
          </a:p>
        </p:txBody>
      </p:sp>
      <p:sp>
        <p:nvSpPr>
          <p:cNvPr id="31" name="Shape 29"/>
          <p:cNvSpPr/>
          <p:nvPr/>
        </p:nvSpPr>
        <p:spPr>
          <a:xfrm>
            <a:off x="6144768" y="4434840"/>
            <a:ext cx="5394960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291072" y="45994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09944" y="4718304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830568" y="457200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NVIDIA / cloud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830568" y="4892040"/>
            <a:ext cx="4526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Program membership and technology use do not imply provider endorsement or validation.</a:t>
            </a:r>
            <a:endParaRPr lang="en-US" sz="980" dirty="0"/>
          </a:p>
        </p:txBody>
      </p:sp>
      <p:sp>
        <p:nvSpPr>
          <p:cNvPr id="36" name="Text 34"/>
          <p:cNvSpPr/>
          <p:nvPr/>
        </p:nvSpPr>
        <p:spPr>
          <a:xfrm>
            <a:off x="685800" y="576072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Truth before appearance. Evidence before narrative.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MADRE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Core architecture for complex systems.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ACTIVE RESEARCH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 a chatbot. A living structural architecture from which specialized VSL systems inherit logic, coherence and purpose.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Complex systems fragment when every project invents its own ontology, controls and evidence model. MADRE is the common structural spine.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architecture defines the Mother Cube, knowledge layers, nodes/attractors, contractors, E.I.A.R.(V) and informational mitosis. Demo remains intentionally behind research consolidation.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Consolidate the training structure, formal diagrams and inheritance model; then demonstrate project separation and auditability.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vehiclesystemslab.com/vehicle-madre.html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6" name="Image 0" descr="/mnt/data/vsl_master_work/assets/02_global.png">    </p:cNvPr>
          <p:cNvPicPr>
            <a:picLocks noChangeAspect="1"/>
          </p:cNvPicPr>
          <p:nvPr/>
        </p:nvPicPr>
        <p:blipFill>
          <a:blip r:embed="rId2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4992624" y="5650992"/>
            <a:ext cx="1207008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84064" y="5701284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MOTHER CUBE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6327648" y="5650992"/>
            <a:ext cx="841248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19088" y="5701284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LAYERS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7296912" y="5650992"/>
            <a:ext cx="1078992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88352" y="570128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E.I.A.R.(V)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8503920" y="5650992"/>
            <a:ext cx="932688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95360" y="5701284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MITOSIS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/ Synthetic Humans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Governed synthetic populations for testing before real-world spend.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/ ACTIVE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Structured synthetic humans are useful when they remain data - unique, governed, traceable and explicitly bounded.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Organizations need safe pre-deployment experiments for products, campaigns, software and scenarios without exposing real-person data.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offering supports synthetic identities with lineage, controlled behavioral variation and market experiments. H360 v1 infrastructure scaled to 100M records; v2 rebuilds life-course coherence from Human 1.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Turn synthetic lives into longitudinal, auditable systems whose biography, territory, work, memory and economy evolve coherently over time.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vehiclesystemslab.com/vehicle-synthetic-humans.html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074920" y="1810512"/>
            <a:ext cx="4389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 POPULATION / GOVERNED IDENTITIES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120640" y="2286000"/>
            <a:ext cx="1664208" cy="1207008"/>
          </a:xfrm>
          <a:prstGeom prst="roundRect">
            <a:avLst>
              <a:gd name="adj" fmla="val 3788"/>
            </a:avLst>
          </a:prstGeom>
          <a:solidFill>
            <a:srgbClr val="F7FBFE"/>
          </a:solidFill>
          <a:ln w="10160">
            <a:solidFill>
              <a:srgbClr val="DCEAF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266944" y="2450592"/>
            <a:ext cx="420624" cy="420624"/>
          </a:xfrm>
          <a:prstGeom prst="ellipse">
            <a:avLst/>
          </a:prstGeom>
          <a:solidFill>
            <a:srgbClr val="DDF2FF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394960" y="2523744"/>
            <a:ext cx="164592" cy="164592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779008" y="2432304"/>
            <a:ext cx="859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MARIA-001</a:t>
            </a:r>
            <a:endParaRPr lang="en-US" sz="830" dirty="0"/>
          </a:p>
        </p:txBody>
      </p:sp>
      <p:sp>
        <p:nvSpPr>
          <p:cNvPr id="21" name="Text 19"/>
          <p:cNvSpPr/>
          <p:nvPr/>
        </p:nvSpPr>
        <p:spPr>
          <a:xfrm>
            <a:off x="5779008" y="2697480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trust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memory</a:t>
            </a:r>
            <a:endParaRPr lang="en-US" sz="840" dirty="0"/>
          </a:p>
        </p:txBody>
      </p:sp>
      <p:sp>
        <p:nvSpPr>
          <p:cNvPr id="22" name="Text 20"/>
          <p:cNvSpPr/>
          <p:nvPr/>
        </p:nvSpPr>
        <p:spPr>
          <a:xfrm>
            <a:off x="5266944" y="3182112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synthetic-only</a:t>
            </a:r>
            <a:endParaRPr lang="en-US" sz="720" dirty="0"/>
          </a:p>
        </p:txBody>
      </p:sp>
      <p:sp>
        <p:nvSpPr>
          <p:cNvPr id="23" name="Shape 21"/>
          <p:cNvSpPr/>
          <p:nvPr/>
        </p:nvSpPr>
        <p:spPr>
          <a:xfrm>
            <a:off x="7150608" y="2286000"/>
            <a:ext cx="1664208" cy="1207008"/>
          </a:xfrm>
          <a:prstGeom prst="roundRect">
            <a:avLst>
              <a:gd name="adj" fmla="val 3788"/>
            </a:avLst>
          </a:prstGeom>
          <a:solidFill>
            <a:srgbClr val="F2F8FC"/>
          </a:solidFill>
          <a:ln w="10160">
            <a:solidFill>
              <a:srgbClr val="DCEAF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96912" y="2450592"/>
            <a:ext cx="420624" cy="420624"/>
          </a:xfrm>
          <a:prstGeom prst="ellipse">
            <a:avLst/>
          </a:prstGeom>
          <a:solidFill>
            <a:srgbClr val="DDF2FF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424928" y="2523744"/>
            <a:ext cx="164592" cy="164592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808976" y="2432304"/>
            <a:ext cx="859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DIEGO-014</a:t>
            </a:r>
            <a:endParaRPr lang="en-US" sz="830" dirty="0"/>
          </a:p>
        </p:txBody>
      </p:sp>
      <p:sp>
        <p:nvSpPr>
          <p:cNvPr id="27" name="Text 25"/>
          <p:cNvSpPr/>
          <p:nvPr/>
        </p:nvSpPr>
        <p:spPr>
          <a:xfrm>
            <a:off x="7808976" y="2697480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avoidance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context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7296912" y="3182112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synthetic-only</a:t>
            </a:r>
            <a:endParaRPr lang="en-US" sz="720" dirty="0"/>
          </a:p>
        </p:txBody>
      </p:sp>
      <p:sp>
        <p:nvSpPr>
          <p:cNvPr id="29" name="Shape 27"/>
          <p:cNvSpPr/>
          <p:nvPr/>
        </p:nvSpPr>
        <p:spPr>
          <a:xfrm>
            <a:off x="9180576" y="2286000"/>
            <a:ext cx="1664208" cy="1207008"/>
          </a:xfrm>
          <a:prstGeom prst="roundRect">
            <a:avLst>
              <a:gd name="adj" fmla="val 3788"/>
            </a:avLst>
          </a:prstGeom>
          <a:solidFill>
            <a:srgbClr val="F7FBFE"/>
          </a:solidFill>
          <a:ln w="10160">
            <a:solidFill>
              <a:srgbClr val="DCEAF4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326880" y="2450592"/>
            <a:ext cx="420624" cy="420624"/>
          </a:xfrm>
          <a:prstGeom prst="ellipse">
            <a:avLst/>
          </a:prstGeom>
          <a:solidFill>
            <a:srgbClr val="DDF2FF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454896" y="2523744"/>
            <a:ext cx="164592" cy="164592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838944" y="2432304"/>
            <a:ext cx="859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SOFIA-083</a:t>
            </a:r>
            <a:endParaRPr lang="en-US" sz="830" dirty="0"/>
          </a:p>
        </p:txBody>
      </p:sp>
      <p:sp>
        <p:nvSpPr>
          <p:cNvPr id="33" name="Text 31"/>
          <p:cNvSpPr/>
          <p:nvPr/>
        </p:nvSpPr>
        <p:spPr>
          <a:xfrm>
            <a:off x="9838944" y="2697480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coping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history</a:t>
            </a:r>
            <a:endParaRPr lang="en-US" sz="840" dirty="0"/>
          </a:p>
        </p:txBody>
      </p:sp>
      <p:sp>
        <p:nvSpPr>
          <p:cNvPr id="34" name="Text 32"/>
          <p:cNvSpPr/>
          <p:nvPr/>
        </p:nvSpPr>
        <p:spPr>
          <a:xfrm>
            <a:off x="9326880" y="3182112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synthetic-only</a:t>
            </a:r>
            <a:endParaRPr lang="en-US" sz="720" dirty="0"/>
          </a:p>
        </p:txBody>
      </p:sp>
      <p:sp>
        <p:nvSpPr>
          <p:cNvPr id="35" name="Shape 33"/>
          <p:cNvSpPr/>
          <p:nvPr/>
        </p:nvSpPr>
        <p:spPr>
          <a:xfrm>
            <a:off x="5120640" y="3858768"/>
            <a:ext cx="1664208" cy="1207008"/>
          </a:xfrm>
          <a:prstGeom prst="roundRect">
            <a:avLst>
              <a:gd name="adj" fmla="val 3788"/>
            </a:avLst>
          </a:prstGeom>
          <a:solidFill>
            <a:srgbClr val="F2F8FC"/>
          </a:solidFill>
          <a:ln w="10160">
            <a:solidFill>
              <a:srgbClr val="DCEAF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4" y="4023360"/>
            <a:ext cx="420624" cy="420624"/>
          </a:xfrm>
          <a:prstGeom prst="ellipse">
            <a:avLst/>
          </a:prstGeom>
          <a:solidFill>
            <a:srgbClr val="DDF2FF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94960" y="4096512"/>
            <a:ext cx="164592" cy="164592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779008" y="4005072"/>
            <a:ext cx="859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NOAH-211</a:t>
            </a:r>
            <a:endParaRPr lang="en-US" sz="830" dirty="0"/>
          </a:p>
        </p:txBody>
      </p:sp>
      <p:sp>
        <p:nvSpPr>
          <p:cNvPr id="39" name="Text 37"/>
          <p:cNvSpPr/>
          <p:nvPr/>
        </p:nvSpPr>
        <p:spPr>
          <a:xfrm>
            <a:off x="5779008" y="4270248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lineage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pressure</a:t>
            </a:r>
            <a:endParaRPr lang="en-US" sz="840" dirty="0"/>
          </a:p>
        </p:txBody>
      </p:sp>
      <p:sp>
        <p:nvSpPr>
          <p:cNvPr id="40" name="Text 38"/>
          <p:cNvSpPr/>
          <p:nvPr/>
        </p:nvSpPr>
        <p:spPr>
          <a:xfrm>
            <a:off x="5266944" y="4754880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synthetic-only</a:t>
            </a:r>
            <a:endParaRPr lang="en-US" sz="720" dirty="0"/>
          </a:p>
        </p:txBody>
      </p:sp>
      <p:sp>
        <p:nvSpPr>
          <p:cNvPr id="41" name="Shape 39"/>
          <p:cNvSpPr/>
          <p:nvPr/>
        </p:nvSpPr>
        <p:spPr>
          <a:xfrm>
            <a:off x="7150608" y="3858768"/>
            <a:ext cx="1664208" cy="1207008"/>
          </a:xfrm>
          <a:prstGeom prst="roundRect">
            <a:avLst>
              <a:gd name="adj" fmla="val 3788"/>
            </a:avLst>
          </a:prstGeom>
          <a:solidFill>
            <a:srgbClr val="F7FBFE"/>
          </a:solidFill>
          <a:ln w="10160">
            <a:solidFill>
              <a:srgbClr val="DCEAF4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296912" y="4023360"/>
            <a:ext cx="420624" cy="420624"/>
          </a:xfrm>
          <a:prstGeom prst="ellipse">
            <a:avLst/>
          </a:prstGeom>
          <a:solidFill>
            <a:srgbClr val="DDF2FF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424928" y="4096512"/>
            <a:ext cx="164592" cy="164592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7808976" y="4005072"/>
            <a:ext cx="859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AISHA-404</a:t>
            </a:r>
            <a:endParaRPr lang="en-US" sz="830" dirty="0"/>
          </a:p>
        </p:txBody>
      </p:sp>
      <p:sp>
        <p:nvSpPr>
          <p:cNvPr id="45" name="Text 43"/>
          <p:cNvSpPr/>
          <p:nvPr/>
        </p:nvSpPr>
        <p:spPr>
          <a:xfrm>
            <a:off x="7808976" y="4270248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identity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variation</a:t>
            </a:r>
            <a:endParaRPr lang="en-US" sz="840" dirty="0"/>
          </a:p>
        </p:txBody>
      </p:sp>
      <p:sp>
        <p:nvSpPr>
          <p:cNvPr id="46" name="Text 44"/>
          <p:cNvSpPr/>
          <p:nvPr/>
        </p:nvSpPr>
        <p:spPr>
          <a:xfrm>
            <a:off x="7296912" y="4754880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synthetic-only</a:t>
            </a:r>
            <a:endParaRPr lang="en-US" sz="720" dirty="0"/>
          </a:p>
        </p:txBody>
      </p:sp>
      <p:sp>
        <p:nvSpPr>
          <p:cNvPr id="47" name="Shape 45"/>
          <p:cNvSpPr/>
          <p:nvPr/>
        </p:nvSpPr>
        <p:spPr>
          <a:xfrm>
            <a:off x="9180576" y="3858768"/>
            <a:ext cx="1664208" cy="1207008"/>
          </a:xfrm>
          <a:prstGeom prst="roundRect">
            <a:avLst>
              <a:gd name="adj" fmla="val 3788"/>
            </a:avLst>
          </a:prstGeom>
          <a:solidFill>
            <a:srgbClr val="F2F8FC"/>
          </a:solidFill>
          <a:ln w="10160">
            <a:solidFill>
              <a:srgbClr val="DCEAF4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326880" y="4023360"/>
            <a:ext cx="420624" cy="420624"/>
          </a:xfrm>
          <a:prstGeom prst="ellipse">
            <a:avLst/>
          </a:prstGeom>
          <a:solidFill>
            <a:srgbClr val="DDF2FF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454896" y="4096512"/>
            <a:ext cx="164592" cy="164592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9838944" y="4005072"/>
            <a:ext cx="859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LUCAS-877</a:t>
            </a:r>
            <a:endParaRPr lang="en-US" sz="830" dirty="0"/>
          </a:p>
        </p:txBody>
      </p:sp>
      <p:sp>
        <p:nvSpPr>
          <p:cNvPr id="51" name="Text 49"/>
          <p:cNvSpPr/>
          <p:nvPr/>
        </p:nvSpPr>
        <p:spPr>
          <a:xfrm>
            <a:off x="9838944" y="4270248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governance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audit</a:t>
            </a:r>
            <a:endParaRPr lang="en-US" sz="840" dirty="0"/>
          </a:p>
        </p:txBody>
      </p:sp>
      <p:sp>
        <p:nvSpPr>
          <p:cNvPr id="52" name="Text 50"/>
          <p:cNvSpPr/>
          <p:nvPr/>
        </p:nvSpPr>
        <p:spPr>
          <a:xfrm>
            <a:off x="9326880" y="4754880"/>
            <a:ext cx="1234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synthetic-only</a:t>
            </a:r>
            <a:endParaRPr lang="en-US" sz="720" dirty="0"/>
          </a:p>
        </p:txBody>
      </p:sp>
      <p:sp>
        <p:nvSpPr>
          <p:cNvPr id="53" name="Text 51"/>
          <p:cNvSpPr/>
          <p:nvPr/>
        </p:nvSpPr>
        <p:spPr>
          <a:xfrm>
            <a:off x="5120640" y="5468112"/>
            <a:ext cx="5897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DATA  →  IDENTITY  →  HISTORY  →  DECISION TEST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MADRE-H360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From population-scale engineering to life-course architecture.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SCIENTIFIC TRANSITION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v1 proved the population engine. H360 v2 restarts the generative order so scale follows coherent lives - not the reverse.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Scaling inconsistent layers can produce a larger system without producing a truer one. VSL preserved v1 instead of protecting sunk cost.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100M records preserved read-only · 1,000 controlled batches · 0 missing in inventory audit · lineage, manifests, hashes and cloud storage retained.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Build Human 1 with coherent biography and causal order; validate; only then reconstruct population scale.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vehiclesystemslab.com/madre-h360-accelerated-computing.html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138928" y="2331720"/>
            <a:ext cx="1124712" cy="1124712"/>
          </a:xfrm>
          <a:prstGeom prst="ellipse">
            <a:avLst/>
          </a:prstGeom>
          <a:solidFill>
            <a:srgbClr val="F8FCFF"/>
          </a:solidFill>
          <a:ln w="25400">
            <a:solidFill>
              <a:srgbClr val="0C94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03520" y="2587752"/>
            <a:ext cx="804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100M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5065776" y="3685032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v1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56048" y="397764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100M records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291072" y="2889504"/>
            <a:ext cx="411480" cy="0"/>
          </a:xfrm>
          <a:prstGeom prst="line">
            <a:avLst/>
          </a:prstGeom>
          <a:noFill/>
          <a:ln w="25400">
            <a:solidFill>
              <a:srgbClr val="A7CDE6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6720840" y="2331720"/>
            <a:ext cx="1124712" cy="1124712"/>
          </a:xfrm>
          <a:prstGeom prst="ellipse">
            <a:avLst/>
          </a:prstGeom>
          <a:solidFill>
            <a:srgbClr val="F8FCFF"/>
          </a:solidFill>
          <a:ln w="25400">
            <a:solidFill>
              <a:srgbClr val="16836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85432" y="2587752"/>
            <a:ext cx="804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6647688" y="3685032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PRESERVE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537960" y="397764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read-only evidence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7872984" y="2889504"/>
            <a:ext cx="411480" cy="0"/>
          </a:xfrm>
          <a:prstGeom prst="line">
            <a:avLst/>
          </a:prstGeom>
          <a:noFill/>
          <a:ln w="25400">
            <a:solidFill>
              <a:srgbClr val="A7CDE6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8302752" y="2331720"/>
            <a:ext cx="1124712" cy="1124712"/>
          </a:xfrm>
          <a:prstGeom prst="ellipse">
            <a:avLst/>
          </a:prstGeom>
          <a:solidFill>
            <a:srgbClr val="F8FCFF"/>
          </a:solidFill>
          <a:ln w="254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67344" y="2587752"/>
            <a:ext cx="804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8229600" y="3685032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HUMAN 1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119872" y="397764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life-course first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9454896" y="2889504"/>
            <a:ext cx="411480" cy="0"/>
          </a:xfrm>
          <a:prstGeom prst="line">
            <a:avLst/>
          </a:prstGeom>
          <a:noFill/>
          <a:ln w="25400">
            <a:solidFill>
              <a:srgbClr val="A7CDE6"/>
            </a:solidFill>
            <a:prstDash val="solid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9884664" y="2331720"/>
            <a:ext cx="1124712" cy="1124712"/>
          </a:xfrm>
          <a:prstGeom prst="ellipse">
            <a:avLst/>
          </a:prstGeom>
          <a:solidFill>
            <a:srgbClr val="F8FCFF"/>
          </a:solidFill>
          <a:ln w="25400">
            <a:solidFill>
              <a:srgbClr val="7458C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049256" y="2587752"/>
            <a:ext cx="804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∞?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9811512" y="3685032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v2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9701784" y="397764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rebuild scale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5806440" y="48920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TRUTH BEFORE SUNK COST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5349240" y="5321808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preserved v1 population remains useful for bounded infrastructure, lineage and governance research.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CRLP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Commitment, Containment and Recovery Layer.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DEMONSTRATED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valid commit permit. No external effect.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 safety controls are incomplete if the final database change, payment, message, deployment or physical action can bypass authorization at commitment time.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Live pre-production AWS evidence: 17/17 final composite checks · 2 audited LOAD/UNLOAD runs · 9/9 host-network cases · 67/67 evidence artifacts.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Move from single-host demonstration toward runtime-native enforcement, independent key custody, distributed federation and no-bypass coverage.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vehiclesystemslab.com/crlp/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6" name="Image 0" descr="/mnt/data/vsl_master_work/assets/04_authorization.png">    </p:cNvPr>
          <p:cNvPicPr>
            <a:picLocks noChangeAspect="1"/>
          </p:cNvPicPr>
          <p:nvPr/>
        </p:nvPicPr>
        <p:blipFill>
          <a:blip r:embed="rId2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5029200" y="5596128"/>
            <a:ext cx="6080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3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INTENT  →  VERIFY  →  SINGLE-USE PERMIT  →  DESTINATION EFFECT  →  EVIDENCE</a:t>
            </a:r>
            <a:endParaRPr lang="en-US" sz="9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NIRVANA-BORDA / NB-CX1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Cognitive architecture, calibration and internal audit.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INTERNAL VALIDATION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cognitive core should be judged by what survives adversarial calibration and full regression - not by how intelligent a demo looks.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Agentic systems can become persuasive before they become reliable. NB-CX1 focuses on calibration, failure detection, auditability and controlled state evolution.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Latest internal core regression after MARKET-CAL-002: 204/204 tests passing. XRI-006I durability work closed with integrated core regression pass.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Continue the architecture from the last validated checkpoint; preserve rollback, ledgered changes and regression discipline before new capability.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5" name="Image 0" descr="/mnt/data/vsl_master_work/assets/03_governance.png">    </p:cNvPr>
          <p:cNvPicPr>
            <a:picLocks noChangeAspect="1"/>
          </p:cNvPicPr>
          <p:nvPr/>
        </p:nvPicPr>
        <p:blipFill>
          <a:blip r:embed="rId1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65776" y="5623560"/>
            <a:ext cx="1078992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57216" y="5673852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CALIBRATION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6281928" y="5623560"/>
            <a:ext cx="109728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73368" y="56738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REGRESSION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7516368" y="5623560"/>
            <a:ext cx="105156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607808" y="567385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DURABILITY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8705088" y="5623560"/>
            <a:ext cx="969264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796528" y="5673852"/>
            <a:ext cx="786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ROLLBACK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VSL-XRI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Intrinsic Instantiation research.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FROZEN RESEARCH LINE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Experience becomes acquired state; what comes next can change because the system has lived through a different trajectory.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Memory alone does not guarantee functional consequence. XRI investigates path dependence while keeping observed facts separate from future possibilities.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Seven staged experiments frozen after internal audit · 80/80 main checks · 9/9 adversarial controls · 89/89 total internal checks.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Integrate only the mechanisms that survived the frozen line into later VSL architectures without reopening or rewriting the evidence record.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vehiclesystemslab.com/xri/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6" name="Image 0" descr="/mnt/data/vsl_master_work/assets/05_xri.png">    </p:cNvPr>
          <p:cNvPicPr>
            <a:picLocks noChangeAspect="1"/>
          </p:cNvPicPr>
          <p:nvPr/>
        </p:nvPicPr>
        <p:blipFill>
          <a:blip r:embed="rId2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983480" y="5596128"/>
            <a:ext cx="6263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1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EXPERIENCE  →  ACQUIRED STATE  →  POSSIBLE FUTURE  →  PATH-DEPENDENT RESPONSE</a:t>
            </a:r>
            <a:endParaRPr lang="en-US" sz="91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07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EXP17 / ERC → QPU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Geophysics, finite representation and quantum validation.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ACTIVE RESEARCH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If a complex physical dynamic admits a stable finite representation, increasing representational capacity should eventually stop adding structural predictive information.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EXP17 links a geophysical structure previously subjected to extensive classical falsification testing to a QPU question without using the quantum computer to manufacture the hypothesis.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RUN001 forensic audit retained 122,880 QPU shots with controlled identity, wrong-target, random-SO(5), leakage and global-operator checks. The research anchor remains EXP17.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Test representational closure and persistence on QPU while preserving the distinction between mathematical structure, physical evidence and interpretation.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5" name="Image 0" descr="/mnt/data/vsl_master_work/assets/08_quantum.png">    </p:cNvPr>
          <p:cNvPicPr>
            <a:picLocks noChangeAspect="1"/>
          </p:cNvPicPr>
          <p:nvPr/>
        </p:nvPicPr>
        <p:blipFill>
          <a:blip r:embed="rId1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74920" y="5596128"/>
            <a:ext cx="187452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66360" y="564642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CLASSICAL FALSIFICATION FIRST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7132320" y="5596128"/>
            <a:ext cx="1792224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223760" y="5646420"/>
            <a:ext cx="160934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QPU AS TEST INSTRUMENT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9107424" y="5596128"/>
            <a:ext cx="1627632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198864" y="5646420"/>
            <a:ext cx="1444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5D PHYSICS CLAIM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08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PCC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Physical Cognitive Computer.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CONCEPT DEVELOPMENT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standalone cognitive computer should be a physical system whose compute, memory, interconnect, power and cooling are designed as one replaceable organism.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Current AI infrastructure is powerful but externally dependent, difficult to inspect as a whole and rarely designed around long-lived modular sovereignty.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Design target: ~20×20 cm, ≤5 kg, modular “organs,” wireless charging, manual shutdown, satellite-first connectivity and multi-cube lattice behavior. No physical prototype is claimed yet.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Define EXP-PCC-000: thermal, power, mass, interconnect and serviceability constraints; then build the smallest physical demonstrator before scaling the concept.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5" name="Image 0" descr="/mnt/data/vsl_master_work/assets/06_pcc.png">    </p:cNvPr>
          <p:cNvPicPr>
            <a:picLocks noChangeAspect="1"/>
          </p:cNvPicPr>
          <p:nvPr/>
        </p:nvPicPr>
        <p:blipFill>
          <a:blip r:embed="rId1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47488" y="5596128"/>
            <a:ext cx="96012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38928" y="5646420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MODULAR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6126480" y="5596128"/>
            <a:ext cx="1133856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217920" y="5646420"/>
            <a:ext cx="9509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SERVICEABLE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7388352" y="5596128"/>
            <a:ext cx="1353312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479792" y="564642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SATELLITE-READY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8878824" y="5596128"/>
            <a:ext cx="1225296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970264" y="5646420"/>
            <a:ext cx="10424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PHYSICAL FIRST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09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CPB / Cryptographic Provenance Bureau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Proof without possession.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PHASE 0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Prove the history of digital content without forcing the bureau to possess the content itself.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Centralized provenance systems create privacy, custody and concentration risks when proof requires uploading the underlying material.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Genesis principle frozen: content remains with the user; CPB receives cryptographic evidence. Architecture must preserve crypto-agility rather than depend rigidly on one signature scheme.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Phase 0: threat model, prior art, competitive landscape and use-case selection; then define the smallest verifiable proof protocol.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5" name="Image 0" descr="/mnt/data/vsl_master_work/assets/07_cpb.png">    </p:cNvPr>
          <p:cNvPicPr>
            <a:picLocks noChangeAspect="1"/>
          </p:cNvPicPr>
          <p:nvPr/>
        </p:nvPicPr>
        <p:blipFill>
          <a:blip r:embed="rId1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0" y="5577840"/>
            <a:ext cx="5989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CONTENT STAYS WITH USER  →  COMMITMENT  →  PROOF  →  VERIFICATION</a:t>
            </a:r>
            <a:endParaRPr lang="en-US" sz="9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10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SUPRA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Structural autonomy for extreme multi-agent environments.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DEMO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Autonomy is safer when every recovery decision can be explained as a relation between assets, terrain and mission pressure.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collection of individually healthy agents can still form a fragile mission system. SUPRA measures systemic tension, not just component status.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lunar demo models 4 rovers, T(X) relational tension, A0-A6 operational regimes and recovery sequencing with human-readable logic.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Extend the same auditable resilience layer from lunar robotics into other high-stakes multi-asset environments.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vehiclesystemslab.com/vehicle-supra.html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074920" y="4846320"/>
            <a:ext cx="5989320" cy="0"/>
          </a:xfrm>
          <a:prstGeom prst="line">
            <a:avLst/>
          </a:prstGeom>
          <a:noFill/>
          <a:ln w="15240">
            <a:solidFill>
              <a:srgbClr val="B8CA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532120" y="4114800"/>
            <a:ext cx="685800" cy="411480"/>
          </a:xfrm>
          <a:prstGeom prst="roundRect">
            <a:avLst>
              <a:gd name="adj" fmla="val 11111"/>
            </a:avLst>
          </a:prstGeom>
          <a:solidFill>
            <a:srgbClr val="EDF7FD"/>
          </a:solidFill>
          <a:ln w="16510">
            <a:solidFill>
              <a:srgbClr val="0C94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605272" y="445312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07608" y="445312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715000" y="4224528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R1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7086600" y="3291840"/>
            <a:ext cx="685800" cy="411480"/>
          </a:xfrm>
          <a:prstGeom prst="roundRect">
            <a:avLst>
              <a:gd name="adj" fmla="val 11111"/>
            </a:avLst>
          </a:prstGeom>
          <a:solidFill>
            <a:srgbClr val="EDF7FD"/>
          </a:solidFill>
          <a:ln w="16510">
            <a:solidFill>
              <a:srgbClr val="0C94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59752" y="363016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62088" y="363016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69480" y="3401568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R2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8641080" y="4343400"/>
            <a:ext cx="685800" cy="411480"/>
          </a:xfrm>
          <a:prstGeom prst="roundRect">
            <a:avLst>
              <a:gd name="adj" fmla="val 11111"/>
            </a:avLst>
          </a:prstGeom>
          <a:solidFill>
            <a:srgbClr val="EDF7FD"/>
          </a:solidFill>
          <a:ln w="16510">
            <a:solidFill>
              <a:srgbClr val="0C94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714232" y="468172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16568" y="468172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823960" y="4453128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R3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10104120" y="3611880"/>
            <a:ext cx="685800" cy="411480"/>
          </a:xfrm>
          <a:prstGeom prst="roundRect">
            <a:avLst>
              <a:gd name="adj" fmla="val 11111"/>
            </a:avLst>
          </a:prstGeom>
          <a:solidFill>
            <a:srgbClr val="EDF7FD"/>
          </a:solidFill>
          <a:ln w="16510">
            <a:solidFill>
              <a:srgbClr val="0C94E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77272" y="395020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579608" y="3950208"/>
            <a:ext cx="128016" cy="128016"/>
          </a:xfrm>
          <a:prstGeom prst="ellipse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287000" y="3721608"/>
            <a:ext cx="3108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R4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5879592" y="4315968"/>
            <a:ext cx="1554480" cy="-822960"/>
          </a:xfrm>
          <a:prstGeom prst="line">
            <a:avLst/>
          </a:prstGeom>
          <a:noFill/>
          <a:ln w="13970">
            <a:solidFill>
              <a:srgbClr val="0C94E8">
                <a:alpha val="85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434072" y="3493008"/>
            <a:ext cx="1554480" cy="1051560"/>
          </a:xfrm>
          <a:prstGeom prst="line">
            <a:avLst/>
          </a:prstGeom>
          <a:noFill/>
          <a:ln w="13970">
            <a:solidFill>
              <a:srgbClr val="0C94E8">
                <a:alpha val="8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988552" y="4544568"/>
            <a:ext cx="1463040" cy="-731520"/>
          </a:xfrm>
          <a:prstGeom prst="line">
            <a:avLst/>
          </a:prstGeom>
          <a:noFill/>
          <a:ln w="30480">
            <a:solidFill>
              <a:srgbClr val="B58A2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879592" y="4315968"/>
            <a:ext cx="3108960" cy="228600"/>
          </a:xfrm>
          <a:prstGeom prst="line">
            <a:avLst/>
          </a:prstGeom>
          <a:noFill/>
          <a:ln w="13970">
            <a:solidFill>
              <a:srgbClr val="0C94E8">
                <a:alpha val="8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434072" y="3493008"/>
            <a:ext cx="3017520" cy="320040"/>
          </a:xfrm>
          <a:prstGeom prst="line">
            <a:avLst/>
          </a:prstGeom>
          <a:noFill/>
          <a:ln w="13970">
            <a:solidFill>
              <a:srgbClr val="0C94E8">
                <a:alpha val="85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486400" y="202996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T(X) = relational mission tension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>
            <a:off x="6080760" y="263347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spc="5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A0  A1  A2  A3  A4  A5  A6</a:t>
            </a:r>
            <a:endParaRPr lang="en-US" sz="1080" dirty="0"/>
          </a:p>
        </p:txBody>
      </p:sp>
      <p:sp>
        <p:nvSpPr>
          <p:cNvPr id="40" name="Text 38"/>
          <p:cNvSpPr/>
          <p:nvPr/>
        </p:nvSpPr>
        <p:spPr>
          <a:xfrm>
            <a:off x="5513832" y="5285232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3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Readable regime assignment · crisis path · recovery priority</a:t>
            </a:r>
            <a:endParaRPr lang="en-US" sz="9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ODI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Orbital debris intelligence and responsibility.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DEMO + PAPER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Orbital safety needs both a removal priority and an auditable responsibility model.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Tracking debris is not the same as deciding what to remove first, why, under whose responsibility and within what civil legal framework.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decision surface simulates 280+ orbital objects across six bands and computes an Orbital Tension Index. A responsibility paper proposes forensic attribution and a civil removal-fund framework.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Strengthen orbital data ingestion, validation and policy review while preserving a non-offensive, traceable decision doctrine.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vehiclesystemslab.com/vehicle-odi.html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839712" y="2304288"/>
            <a:ext cx="2606040" cy="2606040"/>
          </a:xfrm>
          <a:prstGeom prst="ellipse">
            <a:avLst/>
          </a:prstGeom>
          <a:solidFill>
            <a:srgbClr val="F3FAFE"/>
          </a:solidFill>
          <a:ln w="20320">
            <a:solidFill>
              <a:srgbClr val="0C94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62088" y="3328416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EARTH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852160" y="1325880"/>
            <a:ext cx="4572000" cy="4572000"/>
          </a:xfrm>
          <a:prstGeom prst="ellipse">
            <a:avLst/>
          </a:prstGeom>
          <a:solidFill>
            <a:srgbClr val="FFFFFF">
              <a:alpha val="0"/>
            </a:srgbClr>
          </a:solidFill>
          <a:ln w="11430">
            <a:solidFill>
              <a:srgbClr val="0C94E8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0136" y="1133856"/>
            <a:ext cx="4956048" cy="4956048"/>
          </a:xfrm>
          <a:prstGeom prst="ellipse">
            <a:avLst/>
          </a:prstGeom>
          <a:solidFill>
            <a:srgbClr val="FFFFFF">
              <a:alpha val="0"/>
            </a:srgbClr>
          </a:solidFill>
          <a:ln w="19050">
            <a:solidFill>
              <a:srgbClr val="B58A2A">
                <a:alpha val="90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68112" y="941832"/>
            <a:ext cx="5340096" cy="5340096"/>
          </a:xfrm>
          <a:prstGeom prst="ellipse">
            <a:avLst/>
          </a:prstGeom>
          <a:solidFill>
            <a:srgbClr val="FFFFFF">
              <a:alpha val="0"/>
            </a:srgbClr>
          </a:solidFill>
          <a:ln w="11430">
            <a:solidFill>
              <a:srgbClr val="0C94E8">
                <a:alpha val="9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89320" y="283464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55080" y="214884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875520" y="233172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561320" y="3657600"/>
            <a:ext cx="164592" cy="164592"/>
          </a:xfrm>
          <a:prstGeom prst="ellipse">
            <a:avLst/>
          </a:prstGeom>
          <a:solidFill>
            <a:srgbClr val="C24F4A"/>
          </a:solidFill>
          <a:ln w="12700">
            <a:solidFill>
              <a:srgbClr val="C24F4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63640" y="475488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66960" y="498348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241280" y="297180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83680" y="4206240"/>
            <a:ext cx="100584" cy="100584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405872" y="1847088"/>
            <a:ext cx="6583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OTI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9445752" y="5440680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3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priority before collision</a:t>
            </a:r>
            <a:endParaRPr lang="en-US" sz="9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CPS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Cyber-physical protection systems.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SIMULATION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Measure systemic fragility before collapse; keep humans in the authorization loop.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Physical risk emerges from relations among infrastructure, people, sensors and response capacity - not from a single alarm stream.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 architecture defines P0-P6 protection regimes, T(X) systemic tension, a V_op priority operator and UWB/BLE sensing concepts with human supervision.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Move from command simulation toward bounded physical pilots with explicit sensing accuracy, false-positive and intervention constraints.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vehiclesystemslab.com/vehicle-cps.html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257800" y="3566160"/>
            <a:ext cx="658368" cy="1188720"/>
          </a:xfrm>
          <a:prstGeom prst="rect">
            <a:avLst/>
          </a:prstGeom>
          <a:solidFill>
            <a:srgbClr val="F6FAFD"/>
          </a:solidFill>
          <a:ln w="10160">
            <a:solidFill>
              <a:srgbClr val="CFE0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385816" y="3749040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85816" y="4133088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385816" y="4517136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0" y="2834640"/>
            <a:ext cx="658368" cy="1920240"/>
          </a:xfrm>
          <a:prstGeom prst="rect">
            <a:avLst/>
          </a:prstGeom>
          <a:solidFill>
            <a:srgbClr val="EDF5FA"/>
          </a:solidFill>
          <a:ln w="10160">
            <a:solidFill>
              <a:srgbClr val="CFE0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45936" y="3017520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45936" y="3401568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45936" y="3785616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69480" y="3246120"/>
            <a:ext cx="658368" cy="1508760"/>
          </a:xfrm>
          <a:prstGeom prst="rect">
            <a:avLst/>
          </a:prstGeom>
          <a:solidFill>
            <a:srgbClr val="F6FAFD"/>
          </a:solidFill>
          <a:ln w="10160">
            <a:solidFill>
              <a:srgbClr val="CFE0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97496" y="3429000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397496" y="3813048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97496" y="4197096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458200" y="2514600"/>
            <a:ext cx="658368" cy="2240280"/>
          </a:xfrm>
          <a:prstGeom prst="rect">
            <a:avLst/>
          </a:prstGeom>
          <a:solidFill>
            <a:srgbClr val="EDF5FA"/>
          </a:solidFill>
          <a:ln w="10160">
            <a:solidFill>
              <a:srgbClr val="CFE0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586216" y="2697480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86216" y="3081528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586216" y="3465576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555480" y="3337560"/>
            <a:ext cx="658368" cy="1417320"/>
          </a:xfrm>
          <a:prstGeom prst="rect">
            <a:avLst/>
          </a:prstGeom>
          <a:solidFill>
            <a:srgbClr val="F6FAFD"/>
          </a:solidFill>
          <a:ln w="10160">
            <a:solidFill>
              <a:srgbClr val="CFE0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683496" y="3520440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683496" y="3904488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683496" y="4288536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926080"/>
            <a:ext cx="658368" cy="1828800"/>
          </a:xfrm>
          <a:prstGeom prst="rect">
            <a:avLst/>
          </a:prstGeom>
          <a:solidFill>
            <a:srgbClr val="EDF5FA"/>
          </a:solidFill>
          <a:ln w="10160">
            <a:solidFill>
              <a:srgbClr val="CFE0E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597896" y="3108960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597896" y="3493008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597896" y="3877056"/>
            <a:ext cx="384048" cy="0"/>
          </a:xfrm>
          <a:prstGeom prst="line">
            <a:avLst/>
          </a:prstGeom>
          <a:noFill/>
          <a:ln w="6350">
            <a:solidFill>
              <a:srgbClr val="AFC9D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577840" y="2331720"/>
            <a:ext cx="219456" cy="219456"/>
          </a:xfrm>
          <a:prstGeom prst="ellipse">
            <a:avLst/>
          </a:prstGeom>
          <a:solidFill>
            <a:srgbClr val="0C94E8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413248" y="2167128"/>
            <a:ext cx="548640" cy="548640"/>
          </a:xfrm>
          <a:prstGeom prst="ellipse">
            <a:avLst/>
          </a:prstGeom>
          <a:solidFill>
            <a:srgbClr val="FFFFFF">
              <a:alpha val="0"/>
            </a:srgbClr>
          </a:solidFill>
          <a:ln w="8890">
            <a:solidFill>
              <a:srgbClr val="0C94E8">
                <a:alpha val="80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543800" y="2880360"/>
            <a:ext cx="219456" cy="219456"/>
          </a:xfrm>
          <a:prstGeom prst="ellipse">
            <a:avLst/>
          </a:prstGeom>
          <a:solidFill>
            <a:srgbClr val="0C94E8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379208" y="2715768"/>
            <a:ext cx="548640" cy="548640"/>
          </a:xfrm>
          <a:prstGeom prst="ellipse">
            <a:avLst/>
          </a:prstGeom>
          <a:solidFill>
            <a:srgbClr val="FFFFFF">
              <a:alpha val="0"/>
            </a:srgbClr>
          </a:solidFill>
          <a:ln w="8890">
            <a:solidFill>
              <a:srgbClr val="0C94E8">
                <a:alpha val="80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732520" y="2240280"/>
            <a:ext cx="219456" cy="219456"/>
          </a:xfrm>
          <a:prstGeom prst="ellipse">
            <a:avLst/>
          </a:prstGeom>
          <a:solidFill>
            <a:srgbClr val="B58A2A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567928" y="2075688"/>
            <a:ext cx="548640" cy="548640"/>
          </a:xfrm>
          <a:prstGeom prst="ellipse">
            <a:avLst/>
          </a:prstGeom>
          <a:solidFill>
            <a:srgbClr val="FFFFFF">
              <a:alpha val="0"/>
            </a:srgbClr>
          </a:solidFill>
          <a:ln w="8890">
            <a:solidFill>
              <a:srgbClr val="B58A2A">
                <a:alpha val="80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241280" y="2880360"/>
            <a:ext cx="219456" cy="219456"/>
          </a:xfrm>
          <a:prstGeom prst="ellipse">
            <a:avLst/>
          </a:prstGeom>
          <a:solidFill>
            <a:srgbClr val="0C94E8"/>
          </a:solidFill>
          <a:ln w="10160">
            <a:solidFill>
              <a:srgbClr val="FFFF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0076688" y="2715768"/>
            <a:ext cx="548640" cy="548640"/>
          </a:xfrm>
          <a:prstGeom prst="ellipse">
            <a:avLst/>
          </a:prstGeom>
          <a:solidFill>
            <a:srgbClr val="FFFFFF">
              <a:alpha val="0"/>
            </a:srgbClr>
          </a:solidFill>
          <a:ln w="8890">
            <a:solidFill>
              <a:srgbClr val="0C94E8">
                <a:alpha val="80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372600" y="5102352"/>
            <a:ext cx="1508760" cy="530352"/>
          </a:xfrm>
          <a:prstGeom prst="roundRect">
            <a:avLst>
              <a:gd name="adj" fmla="val 8621"/>
            </a:avLst>
          </a:prstGeom>
          <a:solidFill>
            <a:srgbClr val="EAF7F3"/>
          </a:solidFill>
          <a:ln w="10160">
            <a:solidFill>
              <a:srgbClr val="B9E1D7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9500616" y="5276088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HUMAN AUTHORIZE</a:t>
            </a:r>
            <a:endParaRPr lang="en-US" sz="780" dirty="0"/>
          </a:p>
        </p:txBody>
      </p:sp>
      <p:sp>
        <p:nvSpPr>
          <p:cNvPr id="50" name="Text 48"/>
          <p:cNvSpPr/>
          <p:nvPr/>
        </p:nvSpPr>
        <p:spPr>
          <a:xfrm>
            <a:off x="5577840" y="5321808"/>
            <a:ext cx="342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P0  P1  P2  P3  P4  P5  P6</a:t>
            </a:r>
            <a:endParaRPr lang="en-US" sz="9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ACCESS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Verification before AI output.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OPEN RELEASE v0.2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Fluent is not the same as accurate. ACCESS inserts a compact reasoning checkpoint before a system produces its final answer.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 systems can sound certain when evidence is incomplete. The risk is especially high in legal, medical, strategic and institutional contexts.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Free CC BY 4.0 package includes a response contract, ethics layer, llms.txt, integration example, validation tests and citation files. No live web dependency is required.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Measure the effect of the checkpoint across real deployments; keep the free layer simple while offering documented institutional integration.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vehiclesystemslab.com/vehicle-access.html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266944" y="1901952"/>
            <a:ext cx="201168" cy="201168"/>
          </a:xfrm>
          <a:prstGeom prst="ellipse">
            <a:avLst/>
          </a:prstGeom>
          <a:solidFill>
            <a:srgbClr val="0C94E8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03520" y="1888236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623560" y="187452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Evidence?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266944" y="2386584"/>
            <a:ext cx="201168" cy="201168"/>
          </a:xfrm>
          <a:prstGeom prst="ellipse">
            <a:avLst/>
          </a:prstGeom>
          <a:solidFill>
            <a:srgbClr val="0C94E8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03520" y="2372868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623560" y="2359152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Inference?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266944" y="2871216"/>
            <a:ext cx="201168" cy="201168"/>
          </a:xfrm>
          <a:prstGeom prst="ellipse">
            <a:avLst/>
          </a:prstGeom>
          <a:solidFill>
            <a:srgbClr val="0C94E8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03520" y="2857500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5623560" y="2843784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Unknown?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266944" y="3355848"/>
            <a:ext cx="201168" cy="201168"/>
          </a:xfrm>
          <a:prstGeom prst="ellipse">
            <a:avLst/>
          </a:prstGeom>
          <a:solidFill>
            <a:srgbClr val="0C94E8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03520" y="3342132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5623560" y="3328416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Invented certainty?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266944" y="3840480"/>
            <a:ext cx="201168" cy="201168"/>
          </a:xfrm>
          <a:prstGeom prst="ellipse">
            <a:avLst/>
          </a:prstGeom>
          <a:solidFill>
            <a:srgbClr val="0C94E8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303520" y="3826764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5623560" y="381304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Ethical risk?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266944" y="4325112"/>
            <a:ext cx="201168" cy="201168"/>
          </a:xfrm>
          <a:prstGeom prst="ellipse">
            <a:avLst/>
          </a:prstGeom>
          <a:solidFill>
            <a:srgbClr val="0C94E8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303520" y="4311396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5623560" y="429768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User pressure?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266944" y="4809744"/>
            <a:ext cx="201168" cy="201168"/>
          </a:xfrm>
          <a:prstGeom prst="ellipse">
            <a:avLst/>
          </a:prstGeom>
          <a:solidFill>
            <a:srgbClr val="16836F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03520" y="4796028"/>
            <a:ext cx="128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✓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623560" y="4782312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Revise?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7936992" y="1856232"/>
            <a:ext cx="0" cy="3383280"/>
          </a:xfrm>
          <a:prstGeom prst="line">
            <a:avLst/>
          </a:prstGeom>
          <a:noFill/>
          <a:ln w="12700">
            <a:solidFill>
              <a:srgbClr val="D9E5E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12480" y="2029968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FINAL OUTPUT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613648" y="2743200"/>
            <a:ext cx="1874520" cy="1417320"/>
          </a:xfrm>
          <a:prstGeom prst="roundRect">
            <a:avLst>
              <a:gd name="adj" fmla="val 4516"/>
            </a:avLst>
          </a:prstGeom>
          <a:solidFill>
            <a:srgbClr val="EAF6FE"/>
          </a:solidFill>
          <a:ln w="15240">
            <a:solidFill>
              <a:srgbClr val="AEDDF7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869680" y="3063240"/>
            <a:ext cx="13533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INFERENCE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UNKNOWN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8412480" y="4663440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revise before responding if a gate fails</a:t>
            </a:r>
            <a:endParaRPr lang="en-US" sz="9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TensionCup Pro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Structural operators in high-performance sport.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CLOSED 2026 LAB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Do not predict goals. Measure where relational tension is most likely to break the game.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Sports prediction is easy to overfit after the result. TensionCup forces pre-match sealing and post-match verification against an external record.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2026 lab archived with SHA-256-sealed certificates, FIFA post-match verification and a falsifiable Zenodo path. Public site reports 4/4 quarterfinal zone hits and 84% round-of-16 zone accuracy.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Preserve the 2026 archive as a closed falsifiable experiment; redesign the next cycle before 2030 rather than retrofitting the old one.</a:t>
            </a:r>
            <a:endParaRPr lang="en-US" sz="115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676656" y="5925312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vehiclesystemslab.com/tensioncup/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266944" y="1993392"/>
            <a:ext cx="5742432" cy="3319272"/>
          </a:xfrm>
          <a:prstGeom prst="rect">
            <a:avLst/>
          </a:prstGeom>
          <a:solidFill>
            <a:srgbClr val="F5FBF7"/>
          </a:solidFill>
          <a:ln w="13970">
            <a:solidFill>
              <a:srgbClr val="9BC6A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38160" y="1993392"/>
            <a:ext cx="0" cy="3319272"/>
          </a:xfrm>
          <a:prstGeom prst="line">
            <a:avLst/>
          </a:prstGeom>
          <a:noFill/>
          <a:ln w="12700">
            <a:solidFill>
              <a:srgbClr val="9BC6A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71232" y="3090672"/>
            <a:ext cx="1133856" cy="1133856"/>
          </a:xfrm>
          <a:prstGeom prst="ellipse">
            <a:avLst/>
          </a:prstGeom>
          <a:solidFill>
            <a:srgbClr val="FFFFFF">
              <a:alpha val="0"/>
            </a:srgbClr>
          </a:solidFill>
          <a:ln w="12700">
            <a:solidFill>
              <a:srgbClr val="9BC6A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897880" y="2880360"/>
            <a:ext cx="566928" cy="566928"/>
          </a:xfrm>
          <a:prstGeom prst="ellipse">
            <a:avLst/>
          </a:prstGeom>
          <a:solidFill>
            <a:srgbClr val="FBE9C6">
              <a:alpha val="75000"/>
            </a:srgbClr>
          </a:solidFill>
          <a:ln w="17780">
            <a:solidFill>
              <a:srgbClr val="B58A2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81160" y="3931920"/>
            <a:ext cx="566928" cy="566928"/>
          </a:xfrm>
          <a:prstGeom prst="ellipse">
            <a:avLst/>
          </a:prstGeom>
          <a:solidFill>
            <a:srgbClr val="F8D7C9">
              <a:alpha val="75000"/>
            </a:srgbClr>
          </a:solidFill>
          <a:ln w="17780">
            <a:solidFill>
              <a:srgbClr val="E67E5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086600" y="4251960"/>
            <a:ext cx="566928" cy="566928"/>
          </a:xfrm>
          <a:prstGeom prst="ellipse">
            <a:avLst/>
          </a:prstGeom>
          <a:solidFill>
            <a:srgbClr val="FBE9C6">
              <a:alpha val="75000"/>
            </a:srgbClr>
          </a:solidFill>
          <a:ln w="17780">
            <a:solidFill>
              <a:srgbClr val="B58A2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86400" y="4480560"/>
            <a:ext cx="1005840" cy="-685800"/>
          </a:xfrm>
          <a:prstGeom prst="line">
            <a:avLst/>
          </a:prstGeom>
          <a:noFill/>
          <a:ln w="25400">
            <a:solidFill>
              <a:srgbClr val="0C94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92240" y="3794760"/>
            <a:ext cx="1234440" cy="457200"/>
          </a:xfrm>
          <a:prstGeom prst="line">
            <a:avLst/>
          </a:prstGeom>
          <a:noFill/>
          <a:ln w="25400">
            <a:solidFill>
              <a:srgbClr val="0C94E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726680" y="4251960"/>
            <a:ext cx="1051560" cy="-868680"/>
          </a:xfrm>
          <a:prstGeom prst="line">
            <a:avLst/>
          </a:prstGeom>
          <a:noFill/>
          <a:ln w="25400">
            <a:solidFill>
              <a:srgbClr val="0C94E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78240" y="3383280"/>
            <a:ext cx="1463040" cy="-594360"/>
          </a:xfrm>
          <a:prstGeom prst="line">
            <a:avLst/>
          </a:prstGeom>
          <a:noFill/>
          <a:ln w="25400">
            <a:solidFill>
              <a:srgbClr val="0C94E8"/>
            </a:solidFill>
            <a:prstDash val="solid"/>
            <a:tailEnd type="triangle"/>
          </a:ln>
        </p:spPr>
      </p:sp>
      <p:sp>
        <p:nvSpPr>
          <p:cNvPr id="26" name="Text 24"/>
          <p:cNvSpPr/>
          <p:nvPr/>
        </p:nvSpPr>
        <p:spPr>
          <a:xfrm>
            <a:off x="5623560" y="5522976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SEALED BEFORE KICKOFF  →  VERIFIED AFTER MATCH</a:t>
            </a:r>
            <a:endParaRPr lang="en-US" sz="9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AuraViva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Emotional AI, avatar interaction and cognitive play.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ACTIVE PROTOTYPE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digital companion can be playful and emotionally expressive without pretending to be therapy or replacing human relationships.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Most AI interfaces optimize conversation, not long-term engagement, embodied play, music, memory and safe emotional interaction.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Web/PWA prototype with avatar states, Auren communication, cognitive games, music/wellbeing activities and a growing free avatar catalog. Current work focuses on interaction quality and visual fidelity.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Integrate the 14-avatar free catalog progressively; improve motion, state transitions, market/game loops and age-appropriate safety before monetization.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5" name="Image 0" descr="/mnt/data/vsl_master_work/assets/09_auraviva.png">    </p:cNvPr>
          <p:cNvPicPr>
            <a:picLocks noChangeAspect="1"/>
          </p:cNvPicPr>
          <p:nvPr/>
        </p:nvPicPr>
        <p:blipFill>
          <a:blip r:embed="rId1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65776" y="5596128"/>
            <a:ext cx="749808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57216" y="564642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PLAY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5943600" y="5596128"/>
            <a:ext cx="822960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035040" y="56464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MUSIC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6903720" y="5596128"/>
            <a:ext cx="932688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995160" y="5646420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MEMORY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7973568" y="5596128"/>
            <a:ext cx="1115568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65008" y="564642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WELLBEING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9235440" y="5596128"/>
            <a:ext cx="713232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326880" y="5646420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PWA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 Mobile / Commerce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Economic workflows tested against real operational constraints.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INTERNAL PROTOTYPE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Synthetic-market intelligence becomes more valuable when it can connect to real catalog, authorization, payment and fulfillment workflows.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 recommendation engine is not a business system until its order states, concurrency, QR/payment path, group buying and operations surfaces survive real workflow tests.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Local mobile stack has buyer flow, checkout/authorization/tracking routes, Postgres concurrency tests and group-purchase logic. Current work is still prototype and integration focused.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Complete reliable payment/QR integration, producer onboarding, product data governance and operational monitoring before public scale.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791456" y="1554480"/>
            <a:ext cx="6748272" cy="4526280"/>
          </a:xfrm>
          <a:prstGeom prst="roundRect">
            <a:avLst>
              <a:gd name="adj" fmla="val 1414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623560" y="1874520"/>
            <a:ext cx="1874520" cy="361188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9050">
            <a:solidFill>
              <a:srgbClr val="102A4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97296" y="2240280"/>
            <a:ext cx="1527048" cy="2834640"/>
          </a:xfrm>
          <a:prstGeom prst="roundRect">
            <a:avLst>
              <a:gd name="adj" fmla="val 2994"/>
            </a:avLst>
          </a:prstGeom>
          <a:solidFill>
            <a:srgbClr val="F3F9FC"/>
          </a:solidFill>
          <a:ln w="10160">
            <a:solidFill>
              <a:srgbClr val="D6E7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126480" y="199339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925312" y="2542032"/>
            <a:ext cx="530352" cy="621792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8890">
            <a:solidFill>
              <a:srgbClr val="D8E7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80760" y="2633472"/>
            <a:ext cx="219456" cy="219456"/>
          </a:xfrm>
          <a:prstGeom prst="ellipse">
            <a:avLst/>
          </a:prstGeom>
          <a:solidFill>
            <a:srgbClr val="EAF6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99048" y="2670048"/>
            <a:ext cx="182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</a:t>
            </a:r>
            <a:endParaRPr lang="en-US" sz="650" dirty="0"/>
          </a:p>
        </p:txBody>
      </p:sp>
      <p:sp>
        <p:nvSpPr>
          <p:cNvPr id="21" name="Text 19"/>
          <p:cNvSpPr/>
          <p:nvPr/>
        </p:nvSpPr>
        <p:spPr>
          <a:xfrm>
            <a:off x="6016752" y="294436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Bs</a:t>
            </a:r>
            <a:endParaRPr lang="en-US" sz="560" dirty="0"/>
          </a:p>
        </p:txBody>
      </p:sp>
      <p:sp>
        <p:nvSpPr>
          <p:cNvPr id="22" name="Shape 20"/>
          <p:cNvSpPr/>
          <p:nvPr/>
        </p:nvSpPr>
        <p:spPr>
          <a:xfrm>
            <a:off x="6592824" y="2542032"/>
            <a:ext cx="530352" cy="621792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8890">
            <a:solidFill>
              <a:srgbClr val="D8E7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48272" y="2633472"/>
            <a:ext cx="219456" cy="219456"/>
          </a:xfrm>
          <a:prstGeom prst="ellipse">
            <a:avLst/>
          </a:prstGeom>
          <a:solidFill>
            <a:srgbClr val="EAF7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66560" y="2670048"/>
            <a:ext cx="182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6684264" y="294436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Bs</a:t>
            </a:r>
            <a:endParaRPr lang="en-US" sz="560" dirty="0"/>
          </a:p>
        </p:txBody>
      </p:sp>
      <p:sp>
        <p:nvSpPr>
          <p:cNvPr id="26" name="Shape 24"/>
          <p:cNvSpPr/>
          <p:nvPr/>
        </p:nvSpPr>
        <p:spPr>
          <a:xfrm>
            <a:off x="5925312" y="3364992"/>
            <a:ext cx="530352" cy="621792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8890">
            <a:solidFill>
              <a:srgbClr val="D8E7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080760" y="3456432"/>
            <a:ext cx="219456" cy="219456"/>
          </a:xfrm>
          <a:prstGeom prst="ellipse">
            <a:avLst/>
          </a:prstGeom>
          <a:solidFill>
            <a:srgbClr val="EAF6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099048" y="3493008"/>
            <a:ext cx="182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6016752" y="37673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Bs</a:t>
            </a:r>
            <a:endParaRPr lang="en-US" sz="560" dirty="0"/>
          </a:p>
        </p:txBody>
      </p:sp>
      <p:sp>
        <p:nvSpPr>
          <p:cNvPr id="30" name="Shape 28"/>
          <p:cNvSpPr/>
          <p:nvPr/>
        </p:nvSpPr>
        <p:spPr>
          <a:xfrm>
            <a:off x="6592824" y="3364992"/>
            <a:ext cx="530352" cy="621792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8890">
            <a:solidFill>
              <a:srgbClr val="D8E7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748272" y="3456432"/>
            <a:ext cx="219456" cy="219456"/>
          </a:xfrm>
          <a:prstGeom prst="ellipse">
            <a:avLst/>
          </a:prstGeom>
          <a:solidFill>
            <a:srgbClr val="EAF7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766560" y="3493008"/>
            <a:ext cx="1828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</a:t>
            </a:r>
            <a:endParaRPr lang="en-US" sz="650" dirty="0"/>
          </a:p>
        </p:txBody>
      </p:sp>
      <p:sp>
        <p:nvSpPr>
          <p:cNvPr id="33" name="Text 31"/>
          <p:cNvSpPr/>
          <p:nvPr/>
        </p:nvSpPr>
        <p:spPr>
          <a:xfrm>
            <a:off x="6684264" y="37673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Bs</a:t>
            </a:r>
            <a:endParaRPr lang="en-US" sz="560" dirty="0"/>
          </a:p>
        </p:txBody>
      </p:sp>
      <p:sp>
        <p:nvSpPr>
          <p:cNvPr id="34" name="Shape 32"/>
          <p:cNvSpPr/>
          <p:nvPr/>
        </p:nvSpPr>
        <p:spPr>
          <a:xfrm>
            <a:off x="8092440" y="2148840"/>
            <a:ext cx="1234440" cy="475488"/>
          </a:xfrm>
          <a:prstGeom prst="roundRect">
            <a:avLst>
              <a:gd name="adj" fmla="val 7692"/>
            </a:avLst>
          </a:prstGeom>
          <a:solidFill>
            <a:srgbClr val="F2F8FC"/>
          </a:solidFill>
          <a:ln w="10160">
            <a:solidFill>
              <a:srgbClr val="CFE3E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74736" y="2295144"/>
            <a:ext cx="10698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SEARCH</a:t>
            </a:r>
            <a:endParaRPr lang="en-US" sz="780" dirty="0"/>
          </a:p>
        </p:txBody>
      </p:sp>
      <p:sp>
        <p:nvSpPr>
          <p:cNvPr id="36" name="Shape 34"/>
          <p:cNvSpPr/>
          <p:nvPr/>
        </p:nvSpPr>
        <p:spPr>
          <a:xfrm>
            <a:off x="9326880" y="2386584"/>
            <a:ext cx="-228600" cy="731520"/>
          </a:xfrm>
          <a:prstGeom prst="line">
            <a:avLst/>
          </a:prstGeom>
          <a:noFill/>
          <a:ln w="15240">
            <a:solidFill>
              <a:srgbClr val="0C94E8"/>
            </a:solidFill>
            <a:prstDash val="solid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9098280" y="2880360"/>
            <a:ext cx="1234440" cy="475488"/>
          </a:xfrm>
          <a:prstGeom prst="roundRect">
            <a:avLst>
              <a:gd name="adj" fmla="val 7692"/>
            </a:avLst>
          </a:prstGeom>
          <a:solidFill>
            <a:srgbClr val="F2F8FC"/>
          </a:solidFill>
          <a:ln w="10160">
            <a:solidFill>
              <a:srgbClr val="CFE3E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180576" y="3026664"/>
            <a:ext cx="10698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GROUP BUY</a:t>
            </a:r>
            <a:endParaRPr lang="en-US" sz="780" dirty="0"/>
          </a:p>
        </p:txBody>
      </p:sp>
      <p:sp>
        <p:nvSpPr>
          <p:cNvPr id="39" name="Shape 37"/>
          <p:cNvSpPr/>
          <p:nvPr/>
        </p:nvSpPr>
        <p:spPr>
          <a:xfrm>
            <a:off x="10332720" y="3118104"/>
            <a:ext cx="-2240280" cy="868680"/>
          </a:xfrm>
          <a:prstGeom prst="line">
            <a:avLst/>
          </a:prstGeom>
          <a:noFill/>
          <a:ln w="15240">
            <a:solidFill>
              <a:srgbClr val="0C94E8"/>
            </a:solidFill>
            <a:prstDash val="solid"/>
            <a:tailEnd type="triangle"/>
          </a:ln>
        </p:spPr>
      </p:sp>
      <p:sp>
        <p:nvSpPr>
          <p:cNvPr id="40" name="Shape 38"/>
          <p:cNvSpPr/>
          <p:nvPr/>
        </p:nvSpPr>
        <p:spPr>
          <a:xfrm>
            <a:off x="8092440" y="3749040"/>
            <a:ext cx="1234440" cy="475488"/>
          </a:xfrm>
          <a:prstGeom prst="roundRect">
            <a:avLst>
              <a:gd name="adj" fmla="val 7692"/>
            </a:avLst>
          </a:prstGeom>
          <a:solidFill>
            <a:srgbClr val="FBF5E7"/>
          </a:solidFill>
          <a:ln w="10160">
            <a:solidFill>
              <a:srgbClr val="E6CC8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74736" y="3895344"/>
            <a:ext cx="10698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AUTHORIZE</a:t>
            </a:r>
            <a:endParaRPr lang="en-US" sz="780" dirty="0"/>
          </a:p>
        </p:txBody>
      </p:sp>
      <p:sp>
        <p:nvSpPr>
          <p:cNvPr id="42" name="Shape 40"/>
          <p:cNvSpPr/>
          <p:nvPr/>
        </p:nvSpPr>
        <p:spPr>
          <a:xfrm>
            <a:off x="9326880" y="3986784"/>
            <a:ext cx="45720" cy="868680"/>
          </a:xfrm>
          <a:prstGeom prst="line">
            <a:avLst/>
          </a:prstGeom>
          <a:noFill/>
          <a:ln w="15240">
            <a:solidFill>
              <a:srgbClr val="0C94E8"/>
            </a:solidFill>
            <a:prstDash val="solid"/>
            <a:tailEnd type="triangle"/>
          </a:ln>
        </p:spPr>
      </p:sp>
      <p:sp>
        <p:nvSpPr>
          <p:cNvPr id="43" name="Shape 41"/>
          <p:cNvSpPr/>
          <p:nvPr/>
        </p:nvSpPr>
        <p:spPr>
          <a:xfrm>
            <a:off x="9372600" y="4617720"/>
            <a:ext cx="1234440" cy="475488"/>
          </a:xfrm>
          <a:prstGeom prst="roundRect">
            <a:avLst>
              <a:gd name="adj" fmla="val 7692"/>
            </a:avLst>
          </a:prstGeom>
          <a:solidFill>
            <a:srgbClr val="F2F8FC"/>
          </a:solidFill>
          <a:ln w="10160">
            <a:solidFill>
              <a:srgbClr val="CFE3E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454896" y="4764024"/>
            <a:ext cx="10698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TRACK</a:t>
            </a:r>
            <a:endParaRPr lang="en-US" sz="780" dirty="0"/>
          </a:p>
        </p:txBody>
      </p:sp>
      <p:sp>
        <p:nvSpPr>
          <p:cNvPr id="45" name="Text 43"/>
          <p:cNvSpPr/>
          <p:nvPr/>
        </p:nvSpPr>
        <p:spPr>
          <a:xfrm>
            <a:off x="7882128" y="534009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real catalog · authorization · payment · fulfillment</a:t>
            </a:r>
            <a:endParaRPr lang="en-US" sz="9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640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353312" y="603504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HÉROE FALLADO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62456" y="1106424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AI-assisted feature film as a long-horizon human project.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0012680" y="667512"/>
            <a:ext cx="1554480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104120" y="71780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 DEVELOPMENT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676656" y="1682496"/>
            <a:ext cx="3794760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5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Technology should also be capable of carrying memory, family, music, loss and second chances - not only infrastructure.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76656" y="27889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WHY IT MATTERS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676656" y="301752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VSL is testing whether disciplined AI-assisted production can sustain emotional continuity across a feature-length work without flattening human authorship.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76656" y="3767328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EVIDENCE / STATE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76656" y="3995928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~90-minute, 1080p feature in development · 54-scene structural skeleton · reversible narrative constraints · scene-by-scene production planned over ~1 year.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76656" y="47548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NEXT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76656" y="4983480"/>
            <a:ext cx="3730752" cy="594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Finish screenplay refinement, continuity bible and scene pairing; then produce and audit the film progressively rather than generating the feature in one pass.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481328"/>
            <a:ext cx="6912864" cy="4562856"/>
          </a:xfrm>
          <a:prstGeom prst="roundRect">
            <a:avLst>
              <a:gd name="adj" fmla="val 1202"/>
            </a:avLst>
          </a:prstGeom>
          <a:solidFill>
            <a:srgbClr val="FFFFFF"/>
          </a:solidFill>
          <a:ln w="10160">
            <a:solidFill>
              <a:srgbClr val="DDEAF3"/>
            </a:solidFill>
            <a:prstDash val="solid"/>
          </a:ln>
          <a:effectLst>
            <a:outerShdw sx="100000" sy="100000" kx="0" ky="0" algn="bl" rotWithShape="0" blurRad="25400" dist="12700" dir="2700000">
              <a:srgbClr val="000000">
                <a:alpha val="13000"/>
              </a:srgbClr>
            </a:outerShdw>
          </a:effectLst>
        </p:spPr>
      </p:sp>
      <p:pic>
        <p:nvPicPr>
          <p:cNvPr id="15" name="Image 0" descr="/mnt/data/vsl_master_work/assets/10_hero.png">    </p:cNvPr>
          <p:cNvPicPr>
            <a:picLocks noChangeAspect="1"/>
          </p:cNvPicPr>
          <p:nvPr/>
        </p:nvPicPr>
        <p:blipFill>
          <a:blip r:embed="rId1"/>
          <a:srcRect l="7250" r="7250" t="0" b="0"/>
          <a:stretch/>
        </p:blipFill>
        <p:spPr>
          <a:xfrm>
            <a:off x="4681728" y="1499616"/>
            <a:ext cx="6876288" cy="4526280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5074920" y="5596128"/>
            <a:ext cx="841248" cy="310896"/>
          </a:xfrm>
          <a:prstGeom prst="roundRect">
            <a:avLst>
              <a:gd name="adj" fmla="val 17647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66360" y="5646420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FAMILY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6053328" y="5596128"/>
            <a:ext cx="914400" cy="310896"/>
          </a:xfrm>
          <a:prstGeom prst="roundRect">
            <a:avLst>
              <a:gd name="adj" fmla="val 17647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44768" y="564642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MEMORY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7104888" y="5596128"/>
            <a:ext cx="822960" cy="310896"/>
          </a:xfrm>
          <a:prstGeom prst="roundRect">
            <a:avLst>
              <a:gd name="adj" fmla="val 17647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96328" y="56464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MUSIC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8065008" y="5596128"/>
            <a:ext cx="1417320" cy="310896"/>
          </a:xfrm>
          <a:prstGeom prst="roundRect">
            <a:avLst>
              <a:gd name="adj" fmla="val 17647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156448" y="5646420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40" kern="0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 CHANCES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Research pipeline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698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Some lines are public, some remain non-public, and some exist only as future experimental directions.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755648"/>
            <a:ext cx="340156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92024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3544" y="2039112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44168" y="1892808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DENGUE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344168" y="2212848"/>
            <a:ext cx="25328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Public-health relations among climate, territory, mobility and institutional response.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4334256" y="1755648"/>
            <a:ext cx="340156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80560" y="192024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9432" y="2039112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0056" y="1892808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HUNGER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020056" y="2212848"/>
            <a:ext cx="25328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Humanitarian resource allocation across food, logistics, vulnerability and crisis.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8010144" y="1755648"/>
            <a:ext cx="340156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156448" y="1920240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75320" y="2039112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95944" y="1892808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WATER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695944" y="2212848"/>
            <a:ext cx="25328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Transboundary water governance across territory, agriculture, industry and climate.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658368" y="3328416"/>
            <a:ext cx="340156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3493008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3544" y="3611880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44168" y="3465576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TIPPING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344168" y="3785616"/>
            <a:ext cx="25328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Planetary tipping-point analysis across environmental and geophysical tensions.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4334256" y="3328416"/>
            <a:ext cx="340156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480560" y="3493008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99432" y="3611880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0056" y="3465576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Teddy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020056" y="3785616"/>
            <a:ext cx="25328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Child-safe, privacy-conscious educational companion direction.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8010144" y="3328416"/>
            <a:ext cx="3401568" cy="1298448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156448" y="3493008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275320" y="3611880"/>
            <a:ext cx="182880" cy="182880"/>
          </a:xfrm>
          <a:prstGeom prst="ellipse">
            <a:avLst/>
          </a:prstGeom>
          <a:solidFill>
            <a:srgbClr val="7458C4"/>
          </a:solidFill>
          <a:ln w="12700">
            <a:solidFill>
              <a:srgbClr val="7458C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695944" y="3465576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PROTECTED RESEARCH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695944" y="3785616"/>
            <a:ext cx="253288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Non-public institutional research remains under confidentiality, access control and ethical review.</a:t>
            </a:r>
            <a:endParaRPr lang="en-US" sz="980" dirty="0"/>
          </a:p>
        </p:txBody>
      </p:sp>
      <p:sp>
        <p:nvSpPr>
          <p:cNvPr id="34" name="Text 32"/>
          <p:cNvSpPr/>
          <p:nvPr/>
        </p:nvSpPr>
        <p:spPr>
          <a:xfrm>
            <a:off x="685800" y="513892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9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Research pipeline rule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85800" y="5477256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Create independently → test → falsify → compare with prior art → integrate only what survives.</a:t>
            </a:r>
            <a:endParaRPr lang="en-US" sz="1700" dirty="0"/>
          </a:p>
        </p:txBody>
      </p:sp>
      <p:sp>
        <p:nvSpPr>
          <p:cNvPr id="36" name="Text 34"/>
          <p:cNvSpPr/>
          <p:nvPr/>
        </p:nvSpPr>
        <p:spPr>
          <a:xfrm>
            <a:off x="640080" y="6236208"/>
            <a:ext cx="7772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" spc="50" kern="0" dirty="0">
                <a:solidFill>
                  <a:srgbClr val="7B8EA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Protected work remains non-public: the deck names the research direction without disclosing protected mechanisms or sensitive operational detail.</a:t>
            </a:r>
            <a:endParaRPr lang="en-US" sz="8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Technology ecosystems in current VSL work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698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does not equal endorsement. Membership does not equal certification. Every relationship is described at its actual level.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691640"/>
            <a:ext cx="3401568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8562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3544" y="1975104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44168" y="1828800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NVIDIA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344168" y="2148840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Inception program member</a:t>
            </a:r>
            <a:endParaRPr lang="en-US" sz="980" dirty="0"/>
          </a:p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Company membership; developer resources and startup ecosystem access.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4334256" y="1691640"/>
            <a:ext cx="3401568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80560" y="18562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9432" y="1975104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0056" y="1828800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GOOGLE CLOUD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020056" y="2148840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Cloud workloads &amp; startup credits</a:t>
            </a:r>
            <a:endParaRPr lang="en-US" sz="980" dirty="0"/>
          </a:p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Used for H360 / cloud prototypes and current infrastructure exploration.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8010144" y="1691640"/>
            <a:ext cx="3401568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156448" y="18562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BF5E7"/>
          </a:solidFill>
          <a:ln w="12700">
            <a:solidFill>
              <a:srgbClr val="FBF5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75320" y="1975104"/>
            <a:ext cx="182880" cy="182880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95944" y="1828800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AWS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695944" y="2148840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Prototype deployment &amp; evidence</a:t>
            </a:r>
            <a:endParaRPr lang="en-US" sz="980" dirty="0"/>
          </a:p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Used for public demos, pre-production evidence and web releases.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658368" y="3520440"/>
            <a:ext cx="3401568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3685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F2EEFB"/>
          </a:solidFill>
          <a:ln w="12700">
            <a:solidFill>
              <a:srgbClr val="F2EEF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3544" y="3803904"/>
            <a:ext cx="182880" cy="182880"/>
          </a:xfrm>
          <a:prstGeom prst="ellipse">
            <a:avLst/>
          </a:prstGeom>
          <a:solidFill>
            <a:srgbClr val="7458C4"/>
          </a:solidFill>
          <a:ln w="12700">
            <a:solidFill>
              <a:srgbClr val="7458C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44168" y="3657600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IBM QUANTUM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344168" y="3977640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QPU research execution</a:t>
            </a:r>
            <a:endParaRPr lang="en-US" sz="980" dirty="0"/>
          </a:p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Used as a research instrument in the EXP17 / ERC validation line.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4334256" y="3520440"/>
            <a:ext cx="3401568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480560" y="3685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6FE"/>
          </a:solidFill>
          <a:ln w="12700">
            <a:solidFill>
              <a:srgbClr val="EAF6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99432" y="3803904"/>
            <a:ext cx="182880" cy="182880"/>
          </a:xfrm>
          <a:prstGeom prst="ellipse">
            <a:avLst/>
          </a:prstGeom>
          <a:solidFill>
            <a:srgbClr val="0C94E8"/>
          </a:solidFill>
          <a:ln w="12700">
            <a:solidFill>
              <a:srgbClr val="0C94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20056" y="3657600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GITHUB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020056" y="3977640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Code &amp; public technical assets</a:t>
            </a:r>
            <a:endParaRPr lang="en-US" sz="980" dirty="0"/>
          </a:p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Repository and public release surface for selected projects.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8010144" y="3520440"/>
            <a:ext cx="3401568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156448" y="3685032"/>
            <a:ext cx="420624" cy="420624"/>
          </a:xfrm>
          <a:prstGeom prst="roundRect">
            <a:avLst>
              <a:gd name="adj" fmla="val 10870"/>
            </a:avLst>
          </a:prstGeom>
          <a:solidFill>
            <a:srgbClr val="EAF7F3"/>
          </a:solidFill>
          <a:ln w="12700">
            <a:solidFill>
              <a:srgbClr val="EAF7F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275320" y="3803904"/>
            <a:ext cx="182880" cy="182880"/>
          </a:xfrm>
          <a:prstGeom prst="ellipse">
            <a:avLst/>
          </a:prstGeom>
          <a:solidFill>
            <a:srgbClr val="16836F"/>
          </a:solidFill>
          <a:ln w="12700">
            <a:solidFill>
              <a:srgbClr val="16836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695944" y="3657600"/>
            <a:ext cx="2532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ZENODO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695944" y="3977640"/>
            <a:ext cx="25328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Time-stamped research releases</a:t>
            </a:r>
            <a:endParaRPr lang="en-US" sz="980" dirty="0"/>
          </a:p>
          <a:p>
            <a:pPr indent="0" marL="0">
              <a:buNone/>
            </a:pPr>
            <a:r>
              <a:rPr lang="en-US" sz="98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Archival publication and falsifiable research record for selected outputs.</a:t>
            </a:r>
            <a:endParaRPr lang="en-US" sz="980" dirty="0"/>
          </a:p>
        </p:txBody>
      </p:sp>
      <p:sp>
        <p:nvSpPr>
          <p:cNvPr id="34" name="Text 32"/>
          <p:cNvSpPr/>
          <p:nvPr/>
        </p:nvSpPr>
        <p:spPr>
          <a:xfrm>
            <a:off x="777240" y="5532120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Claim boundary: provider names describe membership, usage or publication surfaces only. They do not imply endorsement, funding, certification, adoption or technical validation unless explicitly documented.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One source story. Four delivery formats.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69848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master narrative is designed once, then expressed as an editable deck, a fixed PDF, a project-by-project web experience and a short film.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58368" y="1874520"/>
            <a:ext cx="2542032" cy="3337560"/>
          </a:xfrm>
          <a:prstGeom prst="roundRect">
            <a:avLst>
              <a:gd name="adj" fmla="val 2518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54480" y="2221992"/>
            <a:ext cx="749808" cy="749808"/>
          </a:xfrm>
          <a:prstGeom prst="ellipse">
            <a:avLst/>
          </a:prstGeom>
          <a:solidFill>
            <a:srgbClr val="EAF6FE"/>
          </a:solidFill>
          <a:ln w="17780">
            <a:solidFill>
              <a:srgbClr val="0C94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19072" y="2450592"/>
            <a:ext cx="420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41248" y="321868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POWERPOINT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41248" y="3584448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Editable master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914400" y="4114800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16:9 · project modules · speaker notes · reusable for partners</a:t>
            </a:r>
            <a:endParaRPr lang="en-US" sz="960" dirty="0"/>
          </a:p>
        </p:txBody>
      </p:sp>
      <p:sp>
        <p:nvSpPr>
          <p:cNvPr id="10" name="Shape 8"/>
          <p:cNvSpPr/>
          <p:nvPr/>
        </p:nvSpPr>
        <p:spPr>
          <a:xfrm>
            <a:off x="3511296" y="1874520"/>
            <a:ext cx="2542032" cy="3337560"/>
          </a:xfrm>
          <a:prstGeom prst="roundRect">
            <a:avLst>
              <a:gd name="adj" fmla="val 2518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07408" y="2221992"/>
            <a:ext cx="749808" cy="749808"/>
          </a:xfrm>
          <a:prstGeom prst="ellipse">
            <a:avLst/>
          </a:prstGeom>
          <a:solidFill>
            <a:srgbClr val="EAF7F3"/>
          </a:solidFill>
          <a:ln w="17780">
            <a:solidFill>
              <a:srgbClr val="16836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0" y="2450592"/>
            <a:ext cx="420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836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694176" y="321868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PDF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94176" y="3584448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Portable evidence deck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767328" y="4114800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Same claims and status boundaries · easy to send and archive</a:t>
            </a:r>
            <a:endParaRPr lang="en-US" sz="960" dirty="0"/>
          </a:p>
        </p:txBody>
      </p:sp>
      <p:sp>
        <p:nvSpPr>
          <p:cNvPr id="16" name="Shape 14"/>
          <p:cNvSpPr/>
          <p:nvPr/>
        </p:nvSpPr>
        <p:spPr>
          <a:xfrm>
            <a:off x="6364224" y="1874520"/>
            <a:ext cx="2542032" cy="3337560"/>
          </a:xfrm>
          <a:prstGeom prst="roundRect">
            <a:avLst>
              <a:gd name="adj" fmla="val 2518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260336" y="2221992"/>
            <a:ext cx="749808" cy="749808"/>
          </a:xfrm>
          <a:prstGeom prst="ellipse">
            <a:avLst/>
          </a:prstGeom>
          <a:solidFill>
            <a:srgbClr val="F2EEFB"/>
          </a:solidFill>
          <a:ln w="17780">
            <a:solidFill>
              <a:srgbClr val="7458C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24928" y="2450592"/>
            <a:ext cx="420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7458C4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547104" y="321868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WEB /deck/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547104" y="3584448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Living project atlas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620256" y="4114800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One project at a time · responsive · links to evidence and demos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9217152" y="1874520"/>
            <a:ext cx="2542032" cy="3337560"/>
          </a:xfrm>
          <a:prstGeom prst="roundRect">
            <a:avLst>
              <a:gd name="adj" fmla="val 2518"/>
            </a:avLst>
          </a:prstGeom>
          <a:solidFill>
            <a:srgbClr val="FFFFFF"/>
          </a:solidFill>
          <a:ln w="10160">
            <a:solidFill>
              <a:srgbClr val="D9E5EF"/>
            </a:solidFill>
            <a:prstDash val="solid"/>
          </a:ln>
          <a:effectLst>
            <a:outerShdw sx="100000" sy="100000" kx="0" ky="0" algn="bl" rotWithShape="0" blurRad="12700" dist="5080" dir="2700000">
              <a:srgbClr val="000000">
                <a:alpha val="6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10113264" y="2221992"/>
            <a:ext cx="749808" cy="749808"/>
          </a:xfrm>
          <a:prstGeom prst="ellipse">
            <a:avLst/>
          </a:prstGeom>
          <a:solidFill>
            <a:srgbClr val="FBF5E7"/>
          </a:solidFill>
          <a:ln w="17780">
            <a:solidFill>
              <a:srgbClr val="B58A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277856" y="2450592"/>
            <a:ext cx="420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58A2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400032" y="321868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VIDEO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400032" y="3584448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3-5 minute portfolio film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473184" y="4114800"/>
            <a:ext cx="2029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6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Cinematic motion from the same visual system · no “recorded slideshow” feel</a:t>
            </a:r>
            <a:endParaRPr lang="en-US" sz="960" dirty="0"/>
          </a:p>
        </p:txBody>
      </p:sp>
      <p:sp>
        <p:nvSpPr>
          <p:cNvPr id="28" name="Text 26"/>
          <p:cNvSpPr/>
          <p:nvPr/>
        </p:nvSpPr>
        <p:spPr>
          <a:xfrm>
            <a:off x="1097280" y="5632704"/>
            <a:ext cx="9966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Design rule: one project · one identity · one major claim · one evidence boundary · one next leap.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808" y="960120"/>
            <a:ext cx="5120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120" kern="0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VEHICLE SYSTEMS LAB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749808" y="1572768"/>
            <a:ext cx="4754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Explore.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Validate.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Co-develop.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68096" y="388620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Independent research and systems architecture from Bolivia for complex worlds.</a:t>
            </a:r>
            <a:endParaRPr lang="en-US" sz="1700" dirty="0"/>
          </a:p>
        </p:txBody>
      </p:sp>
      <p:sp>
        <p:nvSpPr>
          <p:cNvPr id="5" name="Text 3">
            <a:hlinkClick r:id="rId1" tooltip=""/>
          </p:cNvPr>
          <p:cNvSpPr/>
          <p:nvPr/>
        </p:nvSpPr>
        <p:spPr>
          <a:xfrm>
            <a:off x="768096" y="501091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u="sng" dirty="0">
                <a:solidFill>
                  <a:srgbClr val="0C94E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vehiclesystemslab.com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68096" y="541324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344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contact@vehiclesystemslab.com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68096" y="5797296"/>
            <a:ext cx="4251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Research direction: bordamilan@vehiclesystemslab.com</a:t>
            </a:r>
            <a:endParaRPr lang="en-US" sz="980" dirty="0"/>
          </a:p>
        </p:txBody>
      </p:sp>
      <p:sp>
        <p:nvSpPr>
          <p:cNvPr id="8" name="Shape 6"/>
          <p:cNvSpPr/>
          <p:nvPr/>
        </p:nvSpPr>
        <p:spPr>
          <a:xfrm>
            <a:off x="7589520" y="2377440"/>
            <a:ext cx="1920240" cy="1920240"/>
          </a:xfrm>
          <a:prstGeom prst="ellipse">
            <a:avLst/>
          </a:prstGeom>
          <a:solidFill>
            <a:srgbClr val="EAF6FE"/>
          </a:solidFill>
          <a:ln w="19050">
            <a:solidFill>
              <a:srgbClr val="0C94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0" y="315468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VSL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549640" y="3337560"/>
            <a:ext cx="-2148840" cy="-1508760"/>
          </a:xfrm>
          <a:prstGeom prst="line">
            <a:avLst/>
          </a:prstGeom>
          <a:noFill/>
          <a:ln w="13970">
            <a:solidFill>
              <a:srgbClr val="A6D6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53328" y="1481328"/>
            <a:ext cx="694944" cy="69494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C94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15584" y="173736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MADRE</a:t>
            </a:r>
            <a:endParaRPr lang="en-US" sz="720" dirty="0"/>
          </a:p>
        </p:txBody>
      </p:sp>
      <p:sp>
        <p:nvSpPr>
          <p:cNvPr id="13" name="Shape 11"/>
          <p:cNvSpPr/>
          <p:nvPr/>
        </p:nvSpPr>
        <p:spPr>
          <a:xfrm>
            <a:off x="8549640" y="3337560"/>
            <a:ext cx="1691640" cy="-1600200"/>
          </a:xfrm>
          <a:prstGeom prst="line">
            <a:avLst/>
          </a:prstGeom>
          <a:noFill/>
          <a:ln w="13970">
            <a:solidFill>
              <a:srgbClr val="A6D6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893808" y="1389888"/>
            <a:ext cx="694944" cy="69494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C94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56064" y="164592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H360</a:t>
            </a:r>
            <a:endParaRPr lang="en-US" sz="720" dirty="0"/>
          </a:p>
        </p:txBody>
      </p:sp>
      <p:sp>
        <p:nvSpPr>
          <p:cNvPr id="16" name="Shape 14"/>
          <p:cNvSpPr/>
          <p:nvPr/>
        </p:nvSpPr>
        <p:spPr>
          <a:xfrm>
            <a:off x="8549640" y="3337560"/>
            <a:ext cx="-2377440" cy="1097280"/>
          </a:xfrm>
          <a:prstGeom prst="line">
            <a:avLst/>
          </a:prstGeom>
          <a:noFill/>
          <a:ln w="13970">
            <a:solidFill>
              <a:srgbClr val="A6D6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24728" y="4087368"/>
            <a:ext cx="694944" cy="69494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C94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86984" y="434340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CRLP</a:t>
            </a:r>
            <a:endParaRPr lang="en-US" sz="720" dirty="0"/>
          </a:p>
        </p:txBody>
      </p:sp>
      <p:sp>
        <p:nvSpPr>
          <p:cNvPr id="19" name="Shape 17"/>
          <p:cNvSpPr/>
          <p:nvPr/>
        </p:nvSpPr>
        <p:spPr>
          <a:xfrm>
            <a:off x="8549640" y="3337560"/>
            <a:ext cx="1920240" cy="1188720"/>
          </a:xfrm>
          <a:prstGeom prst="line">
            <a:avLst/>
          </a:prstGeom>
          <a:noFill/>
          <a:ln w="13970">
            <a:solidFill>
              <a:srgbClr val="A6D6F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22408" y="4178808"/>
            <a:ext cx="694944" cy="69494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C94E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84664" y="443484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PCC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8549640" y="3337560"/>
            <a:ext cx="-365760" cy="-2286000"/>
          </a:xfrm>
          <a:prstGeom prst="line">
            <a:avLst/>
          </a:prstGeom>
          <a:noFill/>
          <a:ln w="13970">
            <a:solidFill>
              <a:srgbClr val="A6D6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836408" y="704088"/>
            <a:ext cx="694944" cy="69494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C94E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98664" y="96012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XRI</a:t>
            </a:r>
            <a:endParaRPr lang="en-US" sz="720" dirty="0"/>
          </a:p>
        </p:txBody>
      </p:sp>
      <p:sp>
        <p:nvSpPr>
          <p:cNvPr id="25" name="Shape 23"/>
          <p:cNvSpPr/>
          <p:nvPr/>
        </p:nvSpPr>
        <p:spPr>
          <a:xfrm>
            <a:off x="8549640" y="3337560"/>
            <a:ext cx="182880" cy="2103120"/>
          </a:xfrm>
          <a:prstGeom prst="line">
            <a:avLst/>
          </a:prstGeom>
          <a:noFill/>
          <a:ln w="13970">
            <a:solidFill>
              <a:srgbClr val="A6D6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385048" y="5093208"/>
            <a:ext cx="694944" cy="694944"/>
          </a:xfrm>
          <a:prstGeom prst="ellipse">
            <a:avLst/>
          </a:prstGeom>
          <a:solidFill>
            <a:srgbClr val="FFFFFF"/>
          </a:solidFill>
          <a:ln w="15240">
            <a:solidFill>
              <a:srgbClr val="0C94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47304" y="5349240"/>
            <a:ext cx="11704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02A4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CPB</a:t>
            </a:r>
            <a:endParaRPr lang="en-US" sz="720" dirty="0"/>
          </a:p>
        </p:txBody>
      </p:sp>
      <p:sp>
        <p:nvSpPr>
          <p:cNvPr id="28" name="Text 26"/>
          <p:cNvSpPr/>
          <p:nvPr/>
        </p:nvSpPr>
        <p:spPr>
          <a:xfrm>
            <a:off x="6537960" y="617220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10" kern="0" dirty="0">
                <a:solidFill>
                  <a:srgbClr val="6B7C9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SCIENCE · RESPONSIBILITY · PASSION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556248"/>
            <a:ext cx="25603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296A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VEHICLE Systems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VEHICLE Systems Lab - Research &amp; Systems Portfolio 2026</dc:title>
  <dc:subject>VEHICLE Systems Lab Research &amp; Systems Portfolio 2026</dc:subject>
  <dc:creator>VEHICLE Systems Lab</dc:creator>
  <cp:lastModifiedBy>VEHICLE Systems Lab</cp:lastModifiedBy>
  <cp:revision>1</cp:revision>
  <dcterms:created xsi:type="dcterms:W3CDTF">2026-09-08T20:50:55Z</dcterms:created>
  <dcterms:modified xsi:type="dcterms:W3CDTF">2026-09-08T20:50:55Z</dcterms:modified>
</cp:coreProperties>
</file>